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37" r:id="rId3"/>
    <p:sldId id="338" r:id="rId4"/>
    <p:sldId id="339" r:id="rId5"/>
    <p:sldId id="343" r:id="rId6"/>
    <p:sldId id="344" r:id="rId7"/>
    <p:sldId id="346" r:id="rId8"/>
    <p:sldId id="284" r:id="rId9"/>
    <p:sldId id="313" r:id="rId10"/>
    <p:sldId id="325" r:id="rId11"/>
    <p:sldId id="299" r:id="rId12"/>
    <p:sldId id="297" r:id="rId13"/>
    <p:sldId id="298" r:id="rId14"/>
    <p:sldId id="285" r:id="rId15"/>
    <p:sldId id="316" r:id="rId16"/>
    <p:sldId id="315" r:id="rId17"/>
    <p:sldId id="317" r:id="rId18"/>
    <p:sldId id="314" r:id="rId19"/>
    <p:sldId id="312" r:id="rId20"/>
    <p:sldId id="327" r:id="rId21"/>
    <p:sldId id="309" r:id="rId22"/>
    <p:sldId id="310" r:id="rId23"/>
    <p:sldId id="311" r:id="rId24"/>
    <p:sldId id="347" r:id="rId25"/>
    <p:sldId id="349" r:id="rId26"/>
    <p:sldId id="350" r:id="rId27"/>
    <p:sldId id="351" r:id="rId28"/>
    <p:sldId id="355" r:id="rId29"/>
    <p:sldId id="352" r:id="rId30"/>
    <p:sldId id="353" r:id="rId31"/>
    <p:sldId id="356" r:id="rId32"/>
    <p:sldId id="357" r:id="rId33"/>
    <p:sldId id="359" r:id="rId34"/>
    <p:sldId id="360" r:id="rId35"/>
    <p:sldId id="361" r:id="rId36"/>
    <p:sldId id="358" r:id="rId37"/>
    <p:sldId id="362" r:id="rId38"/>
    <p:sldId id="363" r:id="rId39"/>
    <p:sldId id="364" r:id="rId40"/>
    <p:sldId id="365" r:id="rId41"/>
    <p:sldId id="366" r:id="rId42"/>
    <p:sldId id="36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FF6600"/>
    <a:srgbClr val="FFFF00"/>
    <a:srgbClr val="969696"/>
    <a:srgbClr val="666699"/>
    <a:srgbClr val="CCCCFF"/>
    <a:srgbClr val="CCECFF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71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31FB2-1780-4666-8228-A008A3146C4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5C7C-8998-43F7-B67E-E7B23692D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68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55C7C-8998-43F7-B67E-E7B23692D0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3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5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9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6241B-9065-459B-81E4-7AC91BE8426E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CC2C-1ADB-4E73-B034-9ED195744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8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gif"/><Relationship Id="rId18" Type="http://schemas.openxmlformats.org/officeDocument/2006/relationships/image" Target="../media/image46.png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image" Target="../media/image58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19" Type="http://schemas.openxmlformats.org/officeDocument/2006/relationships/image" Target="../media/image73.png"/><Relationship Id="rId4" Type="http://schemas.openxmlformats.org/officeDocument/2006/relationships/image" Target="../media/image60.png"/><Relationship Id="rId9" Type="http://schemas.openxmlformats.org/officeDocument/2006/relationships/image" Target="../media/image65.gif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18" Type="http://schemas.openxmlformats.org/officeDocument/2006/relationships/image" Target="../media/image88.jpeg"/><Relationship Id="rId3" Type="http://schemas.openxmlformats.org/officeDocument/2006/relationships/image" Target="../media/image75.png"/><Relationship Id="rId21" Type="http://schemas.openxmlformats.org/officeDocument/2006/relationships/image" Target="../media/image91.gif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5" Type="http://schemas.openxmlformats.org/officeDocument/2006/relationships/image" Target="../media/image94.gif"/><Relationship Id="rId2" Type="http://schemas.openxmlformats.org/officeDocument/2006/relationships/image" Target="../media/image74.jpeg"/><Relationship Id="rId16" Type="http://schemas.openxmlformats.org/officeDocument/2006/relationships/image" Target="../media/image86.jpeg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gif"/><Relationship Id="rId24" Type="http://schemas.openxmlformats.org/officeDocument/2006/relationships/image" Target="../media/image42.png"/><Relationship Id="rId5" Type="http://schemas.openxmlformats.org/officeDocument/2006/relationships/image" Target="../media/image77.png"/><Relationship Id="rId15" Type="http://schemas.openxmlformats.org/officeDocument/2006/relationships/image" Target="../media/image85.jpeg"/><Relationship Id="rId23" Type="http://schemas.openxmlformats.org/officeDocument/2006/relationships/image" Target="../media/image93.gif"/><Relationship Id="rId10" Type="http://schemas.openxmlformats.org/officeDocument/2006/relationships/image" Target="../media/image66.png"/><Relationship Id="rId19" Type="http://schemas.openxmlformats.org/officeDocument/2006/relationships/image" Target="../media/image89.jpeg"/><Relationship Id="rId4" Type="http://schemas.openxmlformats.org/officeDocument/2006/relationships/image" Target="../media/image76.png"/><Relationship Id="rId9" Type="http://schemas.openxmlformats.org/officeDocument/2006/relationships/image" Target="../media/image65.gif"/><Relationship Id="rId14" Type="http://schemas.openxmlformats.org/officeDocument/2006/relationships/image" Target="../media/image84.gif"/><Relationship Id="rId22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44.png"/><Relationship Id="rId7" Type="http://schemas.openxmlformats.org/officeDocument/2006/relationships/image" Target="../media/image7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4.gif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66.png"/><Relationship Id="rId5" Type="http://schemas.openxmlformats.org/officeDocument/2006/relationships/image" Target="../media/image65.gif"/><Relationship Id="rId10" Type="http://schemas.openxmlformats.org/officeDocument/2006/relationships/image" Target="../media/image42.png"/><Relationship Id="rId4" Type="http://schemas.openxmlformats.org/officeDocument/2006/relationships/image" Target="../media/image110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42.png"/><Relationship Id="rId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18.png"/><Relationship Id="rId9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10" Type="http://schemas.openxmlformats.org/officeDocument/2006/relationships/image" Target="../media/image140.png"/><Relationship Id="rId4" Type="http://schemas.openxmlformats.org/officeDocument/2006/relationships/image" Target="../media/image2.png"/><Relationship Id="rId9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5" Type="http://schemas.openxmlformats.org/officeDocument/2006/relationships/image" Target="../media/image46.png"/><Relationship Id="rId4" Type="http://schemas.openxmlformats.org/officeDocument/2006/relationships/image" Target="../media/image141.jpeg"/><Relationship Id="rId9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46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80.png"/><Relationship Id="rId9" Type="http://schemas.openxmlformats.org/officeDocument/2006/relationships/image" Target="../media/image1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42.xml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9" Type="http://schemas.openxmlformats.org/officeDocument/2006/relationships/image" Target="../media/image31.jpeg"/><Relationship Id="rId3" Type="http://schemas.openxmlformats.org/officeDocument/2006/relationships/slide" Target="slide35.xml"/><Relationship Id="rId21" Type="http://schemas.openxmlformats.org/officeDocument/2006/relationships/image" Target="../media/image14.jpe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7" Type="http://schemas.openxmlformats.org/officeDocument/2006/relationships/slide" Target="slide38.xml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8.jpeg"/><Relationship Id="rId33" Type="http://schemas.openxmlformats.org/officeDocument/2006/relationships/slide" Target="slide39.xml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slide" Target="slide41.xml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29.jpeg"/><Relationship Id="rId40" Type="http://schemas.openxmlformats.org/officeDocument/2006/relationships/image" Target="../media/image32.png"/><Relationship Id="rId45" Type="http://schemas.openxmlformats.org/officeDocument/2006/relationships/image" Target="../media/image37.jpeg"/><Relationship Id="rId5" Type="http://schemas.openxmlformats.org/officeDocument/2006/relationships/slide" Target="slide36.xml"/><Relationship Id="rId15" Type="http://schemas.openxmlformats.org/officeDocument/2006/relationships/slide" Target="slide37.xml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8.jpeg"/><Relationship Id="rId49" Type="http://schemas.openxmlformats.org/officeDocument/2006/relationships/image" Target="../media/image40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4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slide" Target="slide40.xml"/><Relationship Id="rId14" Type="http://schemas.openxmlformats.org/officeDocument/2006/relationships/image" Target="../media/image8.png"/><Relationship Id="rId22" Type="http://schemas.openxmlformats.org/officeDocument/2006/relationships/image" Target="../media/image15.jpe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slide" Target="slide34.xml"/><Relationship Id="rId8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7" descr="C:\Users\Anna\Desktop\КАЗКА\0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7"/>
            <a:ext cx="9143508" cy="685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8519" y="2550858"/>
            <a:ext cx="4826962" cy="175432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«КОЛОБОК»</a:t>
            </a:r>
          </a:p>
          <a:p>
            <a:pPr algn="ctr"/>
            <a:r>
              <a:rPr lang="uk-UA" sz="5400" b="1" dirty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н</a:t>
            </a:r>
            <a:r>
              <a:rPr lang="uk-UA" sz="5400" b="1" dirty="0" smtClean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а новий лад</a:t>
            </a:r>
            <a:endParaRPr lang="ru-RU" sz="5400" b="1" dirty="0">
              <a:ln w="3810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9941" y="3284984"/>
            <a:ext cx="4301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i="1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Comic Sans MS" panose="030F0702030302020204" pitchFamily="66" charset="0"/>
              </a:rPr>
              <a:t>д</a:t>
            </a:r>
            <a:r>
              <a:rPr lang="ru-RU" sz="2800" b="1" i="1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Comic Sans MS" panose="030F0702030302020204" pitchFamily="66" charset="0"/>
              </a:rPr>
              <a:t>идактичний посібник </a:t>
            </a:r>
            <a:endParaRPr lang="ru-RU" sz="2800" b="1" i="1" dirty="0">
              <a:ln>
                <a:solidFill>
                  <a:srgbClr val="FF6600"/>
                </a:solidFill>
              </a:ln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5157192"/>
            <a:ext cx="257628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b="0" i="1" cap="none" spc="0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Автор: </a:t>
            </a:r>
          </a:p>
          <a:p>
            <a:r>
              <a:rPr lang="uk-UA" i="1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Григоренко Г.В.</a:t>
            </a:r>
            <a:endParaRPr lang="ru-RU" i="1" dirty="0">
              <a:ln w="18415" cmpd="sng">
                <a:solidFill>
                  <a:srgbClr val="0033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i="1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uk-UA" b="0" i="1" cap="none" spc="0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читель – дефектолог </a:t>
            </a:r>
            <a:endParaRPr lang="uk-UA" i="1" dirty="0">
              <a:ln w="18415" cmpd="sng">
                <a:solidFill>
                  <a:srgbClr val="0033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b="0" i="1" cap="none" spc="0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КЗ «ДНЗ </a:t>
            </a:r>
            <a:r>
              <a:rPr lang="uk-UA" b="0" i="1" cap="none" spc="0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№ </a:t>
            </a:r>
            <a:r>
              <a:rPr lang="uk-UA" b="0" i="1" cap="none" spc="0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238 КТ» КМР</a:t>
            </a:r>
            <a:endParaRPr lang="uk-UA" b="0" i="1" cap="none" spc="0" dirty="0" smtClean="0">
              <a:ln w="18415" cmpd="sng">
                <a:solidFill>
                  <a:srgbClr val="0033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i="1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</a:t>
            </a:r>
            <a:r>
              <a:rPr lang="uk-UA" i="1" dirty="0" smtClean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Кривий Ріг</a:t>
            </a:r>
            <a:endParaRPr lang="uk-UA" b="0" i="1" cap="none" spc="0" dirty="0" smtClean="0">
              <a:ln w="18415" cmpd="sng">
                <a:solidFill>
                  <a:srgbClr val="0033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7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3705" y="448801"/>
            <a:ext cx="710418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вправа «Казка на новий лад»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499" y="1700808"/>
            <a:ext cx="76049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спонукати дітей до виконання творчих завдань:</a:t>
            </a: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переказу від першої особи (від імені героя); придумування нового початку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закінчення, чи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епізодів, про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які в тексті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лише згадується;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введення нових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персонажів; розвивати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зв’язне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мовлення, творчу уяву, увагу, мислення, пам’ять; виховувати моральні якості дітей.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99872" y="3639800"/>
            <a:ext cx="146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 вправи: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6176" y="4293096"/>
            <a:ext cx="7604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пропонує дітям пригадати сюжет  та створити власну  казку, пропонуючи ввести нових персонажів, змінити початок або кінець казки тощо.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2439" y="1293825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середній, старший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965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a\Desktop\КАЗКА1\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6"/>
            <a:ext cx="9144000" cy="695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na\Desktop\КАЗКА1\КОЛОБОК\626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36" y="1774259"/>
            <a:ext cx="2993588" cy="42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nna\Desktop\Без им516520ен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2685" y="4460406"/>
            <a:ext cx="1423531" cy="13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545" y="3068959"/>
            <a:ext cx="1145351" cy="11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1" y="135651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Перший варіант закінчення казки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2.39593E-6 C 0.00365 -0.01688 0.00018 -0.034 -0.01146 -0.04348 C -0.01354 -0.05204 -0.01163 -0.04811 -0.01666 -0.05412 C -0.01944 -0.05759 -0.02534 -0.06522 -0.02534 -0.06453 C -0.02812 -0.07632 -0.02587 -0.06985 -0.0342 -0.08418 C -0.03507 -0.0865 -0.03732 -0.09066 -0.03732 -0.0902 C -0.0401 -0.1013 -0.04653 -0.10754 -0.05156 -0.11656 C -0.05555 -0.13252 -0.05017 -0.11425 -0.05642 -0.1272 C -0.05746 -0.12928 -0.05729 -0.13159 -0.05833 -0.13367 C -0.06267 -0.14293 -0.07031 -0.15125 -0.07743 -0.15726 C -0.08194 -0.16582 -0.08107 -0.16906 -0.08784 -0.17461 C -0.09357 -0.18548 -0.1 -0.19057 -0.10903 -0.1982 C -0.11076 -0.19982 -0.11215 -0.20282 -0.11389 -0.20467 C -0.11771 -0.20745 -0.12239 -0.20884 -0.12639 -0.21115 C -0.13142 -0.22063 -0.14166 -0.22456 -0.15069 -0.22849 C -0.16684 -0.23543 -0.14948 -0.22965 -0.16284 -0.23682 C -0.17014 -0.24098 -0.17951 -0.2433 -0.18715 -0.24561 C -0.19409 -0.25116 -0.20208 -0.25301 -0.20989 -0.25625 C -0.27795 -0.25417 -0.26719 -0.26226 -0.30052 -0.25 C -0.30434 -0.24468 -0.30694 -0.23983 -0.31094 -0.23451 C -0.31215 -0.23034 -0.31354 -0.22618 -0.31441 -0.22202 C -0.3151 -0.21948 -0.3158 -0.21554 -0.3158 -0.21508 " pathEditMode="relative" rAng="0" ptsTypes="fffffffffffffffffffffA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1311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3.08973E-6 C 0.02413 0.0303 0.22638 -0.00277 0.30451 -0.00786 C 0.32847 -0.01457 0.35156 -0.01642 0.37621 -0.01781 C 0.41458 -0.03122 0.46892 -0.02498 0.50451 -0.0259 C 0.52534 -0.03238 0.52135 -0.03006 0.55676 -0.03168 C 0.58315 -0.03423 0.60989 -0.03955 0.63593 -0.04579 C 0.64791 -0.0488 0.65833 -0.05643 0.67013 -0.05967 C 0.67951 -0.06568 0.68975 -0.06753 0.69999 -0.06961 C 0.70815 -0.07308 0.71301 -0.074 0.72239 -0.07539 C 0.74913 -0.08765 0.71666 -0.07354 0.79565 -0.07955 C 0.80104 -0.08002 0.8052 -0.08534 0.81058 -0.08534 " pathEditMode="relative" ptsTypes="ffffffffffA">
                                      <p:cBhvr>
                                        <p:cTn id="29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32562E-7 C 0.09097 0.03215 0.18802 0.00278 0.28211 0.00208 C 0.31718 -0.00624 0.3526 -0.00624 0.38802 -0.00786 C 0.39826 -0.00971 0.4092 -0.01573 0.41944 -0.01596 C 0.48958 -0.01827 0.55972 -0.0185 0.62986 -0.01989 C 0.66527 -0.03145 0.69479 -0.02868 0.73437 -0.02983 C 0.7559 -0.03931 0.77395 -0.04695 0.79705 -0.04972 C 0.80434 -0.05273 0.8 -0.05157 0.81041 -0.05157 " pathEditMode="relative" ptsTypes="fffffffA">
                                      <p:cBhvr>
                                        <p:cTn id="31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88" y="18288"/>
            <a:ext cx="2880320" cy="266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nna\Desktop\КАЗКА\КОЛОБОК\derev1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88" y="548679"/>
            <a:ext cx="2822519" cy="31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na\Desktop\КАЗКА\КОЛОБОК\0_69ccb_8fd20d49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91" y="465231"/>
            <a:ext cx="1468031" cy="17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na\Desktop\КАЗКА\КОЛОБОК\plate_PNG53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8173"/>
            <a:ext cx="432048" cy="2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nna\Desktop\КАЗКА\ТЕРЕМОК\115269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1156">
            <a:off x="10900810" y="6708101"/>
            <a:ext cx="626374" cy="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nna\Desktop\КАЗКА\ТЕРЕМОК\0_85bb8_4909c444_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2213">
            <a:off x="-952981" y="4394959"/>
            <a:ext cx="679571" cy="6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na\Desktop\62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69456"/>
            <a:ext cx="1736651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9597710" y="3926550"/>
            <a:ext cx="1751501" cy="2484869"/>
            <a:chOff x="9597710" y="3926550"/>
            <a:chExt cx="1751501" cy="2484869"/>
          </a:xfrm>
        </p:grpSpPr>
        <p:pic>
          <p:nvPicPr>
            <p:cNvPr id="4098" name="Picture 2" descr="C:\Users\Anna\Desktop\КАЗКА1\КОЛОБОК\626+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7710" y="3926550"/>
              <a:ext cx="1751501" cy="2484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Anna\Desktop\КАЗКА1\КОЛОБОК\Без им516520ени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600" y="4707560"/>
              <a:ext cx="649240" cy="63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582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89 -0.0081 C -0.11475 0.00023 -0.11944 -0.00139 -0.12639 3.52451E-6 C -0.13455 0.00416 -0.14288 0.00347 -0.15104 0.00786 C -0.16979 0.00717 -0.18854 0.00717 -0.20729 0.00601 C -0.21389 0.00555 -0.22066 -0.00278 -0.22725 -0.00394 C -0.23403 -0.00509 -0.24045 -0.00532 -0.24722 -0.00602 C -0.25607 -0.0111 -0.26528 -0.01319 -0.2743 -0.01781 C -0.27778 -0.02429 -0.28246 -0.02313 -0.28715 -0.02591 C -0.29722 -0.03146 -0.30659 -0.03863 -0.31649 -0.04371 C -0.32187 -0.04996 -0.32778 -0.05435 -0.3342 -0.05759 C -0.34149 -0.07054 -0.3493 -0.07216 -0.35868 -0.07748 C -0.36875 -0.08303 -0.37882 -0.08904 -0.38923 -0.09159 C -0.39184 -0.09297 -0.39774 -0.09737 -0.40087 -0.09737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36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197E-6 C -0.00277 -0.00879 -0.00798 -0.01411 -0.01389 -0.01619 C -0.02118 -0.02244 -0.02916 -0.02683 -0.0368 -0.02984 C -0.04097 -0.03562 -0.04791 -0.03932 -0.05347 -0.04186 C -0.0651 -0.0562 -0.05208 -0.04163 -0.06267 -0.04926 C -0.06944 -0.05412 -0.06215 -0.05204 -0.06875 -0.05944 C -0.07135 -0.06221 -0.07482 -0.06291 -0.07777 -0.06522 C -0.08524 -0.07008 -0.09444 -0.06938 -0.10225 -0.07308 C -0.11944 -0.08002 -0.13715 -0.08742 -0.15538 -0.09066 C -0.1625 -0.0932 -0.16961 -0.09552 -0.17673 -0.09829 C -0.18316 -0.1013 -0.18958 -0.10523 -0.19635 -0.108 C -0.2125 -0.12165 -0.23246 -0.12373 -0.25086 -0.12581 C -0.31979 -0.13437 -0.27152 -0.13113 -0.40746 -0.13344 C -0.41718 -0.13414 -0.42691 -0.13437 -0.43628 -0.13576 C -0.45312 -0.13761 -0.46927 -0.15148 -0.4868 -0.1531 C -0.51996 -0.15565 -0.58698 -0.15911 -0.58698 -0.15865 C -0.59149 -0.16443 -0.59618 -0.16998 -0.60191 -0.17276 C -0.60677 -0.18201 -0.60937 -0.19288 -0.61371 -0.2019 C -0.6125 -0.23196 -0.61111 -0.25787 -0.58507 -0.26804 C -0.55868 -0.29001 -0.52014 -0.27197 -0.48819 -0.27614 C -0.48177 -0.27868 -0.47448 -0.28192 -0.4684 -0.28585 " pathEditMode="relative" rAng="0" ptsTypes="ffffffffffffffffffffA">
                                      <p:cBhvr>
                                        <p:cTn id="14" dur="4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94" y="-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1" objId="2"/>
        <p14:stopEvt time="774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"/>
            <a:ext cx="9144000" cy="6858000"/>
            <a:chOff x="668740" y="694503"/>
            <a:chExt cx="7151427" cy="5583467"/>
          </a:xfrm>
        </p:grpSpPr>
        <p:pic>
          <p:nvPicPr>
            <p:cNvPr id="12290" name="Picture 2" descr="C:\Users\Anna\Desktop\КАЗКА\Resize_of_4b08ece9449b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t="10127" r="14492" b="8458"/>
            <a:stretch/>
          </p:blipFill>
          <p:spPr bwMode="auto">
            <a:xfrm>
              <a:off x="668740" y="694503"/>
              <a:ext cx="7151427" cy="558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3" descr="C:\Users\Anna\Desktop\КАЗКА\КОЛОБОК\1_6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292372"/>
              <a:ext cx="4320480" cy="456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4" name="Picture 6" descr="C:\Users\Anna\Desktop\КАЗКА\e6243746de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1187624" cy="72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61353"/>
            <a:ext cx="1800200" cy="108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38" y="4988021"/>
            <a:ext cx="1800200" cy="82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 descr="C:\Users\Anna\Desktop\КАЗКА\e6243746de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7" y="5981109"/>
            <a:ext cx="990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Anna\Desktop\КАЗКА\КОЛОБОК\c43dad22553ad00d484c19931c05622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390647"/>
            <a:ext cx="1424116" cy="14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1814763"/>
            <a:ext cx="14208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2131" y="3264898"/>
            <a:ext cx="14208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 descr="C:\Users\Anna\Pictures\солнышко\315288020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4973" y="-459432"/>
            <a:ext cx="1718390" cy="14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Anna\Desktop\КАЗКА\0_107c79_7aedab82_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49" y="-619125"/>
            <a:ext cx="1998971" cy="13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75" y="385"/>
            <a:ext cx="1000125" cy="67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916" y="-97909"/>
            <a:ext cx="1692696" cy="114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516" y="54491"/>
            <a:ext cx="1692696" cy="114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Anna\Desktop\КАЗКА\КОЛОБОК\anim (653)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09" y="4505326"/>
            <a:ext cx="1553728" cy="1244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nna\Desktop\62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66" y="5401754"/>
            <a:ext cx="1774906" cy="25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nna\Desktop\545616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3074" y="3537185"/>
            <a:ext cx="1590676" cy="26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na\Desktop\КАЗКА1\КОЛОБОК\5155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786505"/>
            <a:ext cx="1176337" cy="23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nna\Desktop\кусты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7" y="4941543"/>
            <a:ext cx="1828213" cy="133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91732" y="3938672"/>
            <a:ext cx="1692636" cy="2401354"/>
            <a:chOff x="6191732" y="3938672"/>
            <a:chExt cx="1692636" cy="2401354"/>
          </a:xfrm>
        </p:grpSpPr>
        <p:pic>
          <p:nvPicPr>
            <p:cNvPr id="5127" name="Picture 7" descr="C:\Users\Anna\Desktop\КАЗКА1\КОЛОБОК\626+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91732" y="3938672"/>
              <a:ext cx="1692636" cy="240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C:\Users\Anna\Desktop\КАЗКА1\КОЛОБОК\Без им516520ени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363" y="4759980"/>
              <a:ext cx="551737" cy="54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02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017E-6 C -0.00295 -0.01596 -0.00451 -0.02729 -0.01094 -0.03932 C -0.01354 -0.05342 -0.01719 -0.05921 -0.02309 -0.07077 C -0.02396 -0.07262 -0.02587 -0.07586 -0.02587 -0.07563 C -0.02743 -0.08441 -0.03073 -0.09552 -0.03403 -0.10199 C -0.03629 -0.11448 -0.04236 -0.12651 -0.04896 -0.13044 C -0.05122 -0.14501 -0.04809 -0.13344 -0.05434 -0.14108 C -0.0559 -0.14316 -0.05695 -0.14663 -0.05833 -0.14871 C -0.06406 -0.15726 -0.06875 -0.1612 -0.07465 -0.16721 C -0.08247 -0.17577 -0.08663 -0.18293 -0.09497 -0.18779 C -0.09844 -0.19519 -0.10243 -0.19542 -0.10712 -0.19843 C -0.12014 -0.20699 -0.12344 -0.20861 -0.1382 -0.20861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104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75 -0.05851 C 0.20122 -0.05921 0.20486 -0.05898 0.20834 -0.06036 C 0.21459 -0.06268 0.22084 -0.07123 0.22761 -0.07424 C 0.23091 -0.07863 0.23316 -0.08441 0.23664 -0.08835 C 0.23837 -0.0902 0.24063 -0.09066 0.24254 -0.09228 C 0.25695 -0.10454 0.24792 -0.10014 0.25747 -0.10407 C 0.26389 -0.11263 0.26702 -0.11564 0.27535 -0.12003 C 0.28368 -0.13044 0.27118 -0.11564 0.28594 -0.12812 C 0.29827 -0.13853 0.2783 -0.13113 0.30087 -0.14385 C 0.304 -0.1457 0.31111 -0.14917 0.31424 -0.15195 C 0.32292 -0.15911 0.32865 -0.16628 0.33802 -0.17368 C 0.34254 -0.17715 0.34809 -0.17762 0.35295 -0.1797 C 0.36302 -0.18432 0.37257 -0.19103 0.38282 -0.19565 C 0.39445 -0.20097 0.40539 -0.20976 0.41719 -0.21346 C 0.42275 -0.21832 0.42726 -0.22133 0.43368 -0.22341 C 0.44948 -0.2396 0.454 -0.2396 0.4724 -0.24723 C 0.479 -0.25602 0.48907 -0.25717 0.49775 -0.26133 C 0.50782 -0.26619 0.51598 -0.27706 0.52622 -0.28122 C 0.53125 -0.2833 0.5349 -0.28631 0.53959 -0.28909 C 0.5474 -0.29348 0.55695 -0.29533 0.56493 -0.29903 C 0.57483 -0.30343 0.5849 -0.30851 0.5948 -0.31291 C 0.59861 -0.31453 0.60677 -0.31684 0.60677 -0.31661 C 0.61407 -0.32355 0.62361 -0.32563 0.63212 -0.32886 C 0.63768 -0.33095 0.64323 -0.33488 0.64861 -0.33673 C 0.65191 -0.33788 0.67136 -0.3402 0.67396 -0.34066 C 0.76198 -0.33997 0.85 -0.34066 0.93802 -0.33881 C 0.95122 -0.33858 0.96893 -0.32563 0.98282 -0.32285 C 0.99375 -0.31568 1.00573 -0.31268 1.01719 -0.30689 C 1.03125 -0.29996 1.0441 -0.29325 1.05903 -0.28909 C 1.06719 -0.28192 1.07605 -0.27752 1.08438 -0.27128 C 1.09063 -0.26642 1.09792 -0.25671 1.10521 -0.25324 C 1.11545 -0.24306 1.12657 -0.2352 1.13802 -0.22734 C 1.14236 -0.22433 1.14601 -0.21948 1.15 -0.21554 C 1.16198 -0.20375 1.15295 -0.21323 1.16198 -0.20745 C 1.17014 -0.20213 1.17396 -0.19612 1.18282 -0.19357 C 1.19254 -0.18432 1.20556 -0.17392 1.21719 -0.16975 C 1.22518 -0.16189 1.23577 -0.15935 1.24549 -0.15588 C 1.25191 -0.15033 1.25573 -0.14963 1.26355 -0.14801 C 1.26493 -0.14732 1.2665 -0.14709 1.26789 -0.14593 C 1.2691 -0.14501 1.26962 -0.14269 1.27101 -0.142 C 1.27466 -0.13992 1.279 -0.13992 1.28282 -0.13807 C 1.29653 -0.13113 1.3092 -0.12674 1.32327 -0.12211 C 1.33177 -0.11934 1.33993 -0.11471 1.34861 -0.11217 C 1.36528 -0.10107 1.38334 -0.10083 1.40087 -0.09413 C 1.40226 -0.09367 1.40382 -0.09297 1.40521 -0.09228 C 1.4073 -0.09112 1.4092 -0.08927 1.41129 -0.08835 C 1.42795 -0.08095 1.44497 -0.07239 1.46198 -0.06638 C 1.47587 -0.05435 1.45782 -0.06938 1.47101 -0.06036 C 1.475 -0.05759 1.47743 -0.05319 1.48143 -0.05042 " pathEditMode="relative" rAng="0" ptsTypes="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84" y="-137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1318 C -0.07014 0.01018 -0.14045 0.01157 -0.21042 0.00532 C -0.22205 -2.39593E-6 -0.23715 -0.00115 -0.24931 -0.00254 C -0.25834 -0.00185 -0.26719 -0.00185 -0.27622 -0.00069 C -0.27778 -0.00046 -0.28073 0.00139 -0.28073 0.00162 " pathEditMode="relative" rAng="0" ptsTypes="ffff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7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3469E-6 C 0.00451 -0.00903 0.01041 -0.0088 0.01788 -0.0118 C 0.02795 -0.01596 0.03889 -0.02383 0.04913 -0.02591 C 0.06701 -0.02961 0.05521 -0.02753 0.08489 -0.02984 C 0.1368 -0.02915 0.18837 -0.02915 0.2401 -0.02776 C 0.24496 -0.02776 0.25052 -0.0229 0.25503 -0.02175 C 0.27083 -0.01805 0.28472 -0.01226 0.29982 -0.00602 C 0.30729 0.00046 0.32309 0.00231 0.33264 0.00601 C 0.33802 0.00809 0.34253 0.01086 0.34757 0.01387 C 0.35295 0.01688 0.35903 0.01641 0.36423 0.01988 C 0.3743 0.02659 0.38455 0.03029 0.39531 0.03376 C 0.40312 0.0407 0.41354 0.04162 0.42239 0.04578 C 0.60833 0.04393 0.78524 0.037 0.97292 0.03584 C 0.98524 0.02543 1 0.02659 1.01319 0.01988 C 1.03802 0.00739 1.06476 -0.00394 1.09114 -0.0118 C 1.10399 -0.02105 1.1184 -0.02591 1.13264 -0.03169 C 1.14045 -0.03886 1.16111 -0.0451 1.17153 -0.04973 C 1.17465 -0.05112 1.18316 -0.05435 1.18507 -0.05574 C 1.19045 -0.0606 1.19618 -0.06361 1.20278 -0.06361 " pathEditMode="relative" ptsTypes="ffffffffffffffffffA">
                                      <p:cBhvr>
                                        <p:cTn id="18" dur="47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46 C 0.03159 0.01249 0.08524 0.00763 0.11319 0.00856 C 0.15364 0.00601 0.19427 0.00624 0.23472 0.00254 C 0.26336 -0.00879 0.29253 -0.0185 0.32152 -0.02798 C 0.32743 -0.03261 0.33298 -0.0333 0.33941 -0.03585 C 0.3776 -0.03515 0.41597 -0.03515 0.45434 -0.034 C 0.46198 -0.03377 0.45954 -0.03122 0.46562 -0.02798 C 0.48073 -0.01989 0.49895 -0.01388 0.51493 -0.00948 C 0.53073 4.62535E-7 0.55 0.00856 0.56718 0.01249 C 0.57604 0.01688 0.58437 0.02012 0.59357 0.02266 C 0.60052 0.02845 0.60885 0.0296 0.61666 0.03284 C 0.63159 0.03885 0.64652 0.04556 0.66232 0.04903 C 0.67777 0.0488 0.80607 0.06105 0.8493 0.02475 C 0.85746 0.01018 0.87343 0.00648 0.88698 0.00254 C 0.89045 0.00139 0.89357 -0.00116 0.89704 -0.00162 C 0.91111 -0.00347 0.93941 -0.00555 0.93941 -0.00532 C 0.99427 -0.00486 1.04878 -0.00486 1.10347 -0.0037 C 1.11753 -0.00347 1.12968 0.00902 1.14288 0.01249 C 1.14774 0.01388 1.15277 0.01526 1.15781 0.01665 C 1.16041 0.01734 1.16597 0.01873 1.16597 0.01896 C 1.17847 0.02636 1.18177 0.02521 1.19878 0.02683 C 1.20677 0.034 1.2184 0.03376 1.22812 0.03677 C 1.23854 0.04348 1.25781 0.04579 1.27083 0.04903 C 1.2842 0.05735 1.30347 0.0592 1.3184 0.06105 C 1.33177 0.06545 1.34548 0.06614 1.35937 0.0673 C 1.38819 0.07678 1.41996 0.07539 1.44965 0.07539 " pathEditMode="relative" rAng="0" ptsTypes="fffffffffffffffffffffffffA">
                                      <p:cBhvr>
                                        <p:cTn id="20" dur="3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83" y="19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61111E-6 -0.00024 C 0.02205 -0.00879 0.04445 -0.00925 0.06684 -0.01272 C 0.07518 -0.01735 0.08368 -0.02036 0.09254 -0.02313 C 0.10243 -0.03238 0.11389 -0.03469 0.125 -0.04071 C 0.13091 -0.0488 0.13611 -0.05088 0.1441 -0.05343 C 0.15261 -0.05967 0.16025 -0.06846 0.16962 -0.07332 C 0.1717 -0.07447 0.17448 -0.07493 0.17639 -0.07563 C 0.17986 -0.07725 0.18664 -0.08118 0.18664 -0.08095 C 0.20209 -0.09783 0.21945 -0.11032 0.23611 -0.12373 C 0.2467 -0.13252 0.2599 -0.15195 0.27084 -0.15657 C 0.27934 -0.17045 0.26667 -0.15195 0.28108 -0.16675 C 0.29202 -0.17831 0.27986 -0.1716 0.2908 -0.17646 C 0.29705 -0.18571 0.30139 -0.18733 0.30955 -0.19172 C 0.31823 -0.20491 0.31268 -0.1982 0.32796 -0.20976 C 0.32934 -0.21092 0.33021 -0.21346 0.3316 -0.21462 C 0.33855 -0.22063 0.34549 -0.22665 0.35348 -0.22942 C 0.36563 -0.24098 0.36007 -0.23752 0.36927 -0.24237 C 0.37917 -0.2537 0.3908 -0.26249 0.40157 -0.27244 C 0.40643 -0.27683 0.41077 -0.28331 0.41546 -0.2877 C 0.41841 -0.29024 0.42223 -0.29071 0.42552 -0.29256 C 0.43334 -0.30366 0.4573 -0.31476 0.46823 -0.31499 C 0.54584 -0.3173 0.62344 -0.31684 0.70105 -0.31777 C 0.71181 -0.32054 0.72275 -0.32378 0.73334 -0.32771 C 0.74393 -0.33765 0.75417 -0.33997 0.76598 -0.34505 C 0.77188 -0.35153 0.77848 -0.35176 0.78473 -0.35777 C 0.79028 -0.3698 0.79132 -0.37905 0.80018 -0.38298 C 0.80695 -0.38946 0.81111 -0.39709 0.81893 -0.40079 C 0.83125 -0.41929 0.84914 -0.43016 0.86337 -0.44589 C 0.87032 -0.45398 0.87552 -0.46485 0.88386 -0.46855 C 0.88733 -0.47202 0.89046 -0.47595 0.8941 -0.47896 C 0.89653 -0.48058 0.89879 -0.48173 0.90087 -0.48382 C 0.90955 -0.49214 0.91441 -0.49839 0.925 -0.50116 C 0.93664 -0.51018 0.9448 -0.51527 0.95747 -0.51897 C 0.96563 -0.52614 0.9724 -0.52752 0.98125 -0.53146 C 0.98368 -0.53238 0.98594 -0.53331 0.98837 -0.53423 C 0.99167 -0.53562 0.99844 -0.53909 0.99844 -0.53863 C 1.00677 -0.55065 1.02917 -0.55273 1.04132 -0.55944 C 1.14115 -0.55713 1.12709 -0.57956 1.17483 -0.53146 C 1.179 -0.52244 1.18629 -0.51781 1.19341 -0.51388 C 1.19844 -0.50694 1.20417 -0.49977 1.21059 -0.4963 C 1.21875 -0.48497 1.23125 -0.4785 1.24132 -0.4711 C 1.25243 -0.46323 1.24584 -0.46878 1.25868 -0.45629 C 1.26372 -0.45144 1.27327 -0.45005 1.27882 -0.44843 C 1.28525 -0.44427 1.29289 -0.43918 1.29948 -0.43594 C 1.30434 -0.43363 1.31511 -0.43132 1.31511 -0.43109 C 1.43108 -0.4334 1.39792 -0.41698 1.44497 -0.43849 C 1.44601 -0.44034 1.44688 -0.44242 1.44809 -0.44357 C 1.45226 -0.44658 1.46129 -0.44589 1.45018 -0.44589 " pathEditMode="relative" rAng="0" ptsTypes="fffffffffffffffffffffffffffffffffffffffffffffffA">
                                      <p:cBhvr>
                                        <p:cTn id="22" dur="2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6" y="-289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8889 -0.0525 C -0.08437 -0.06152 -0.07847 -0.06129 -0.07101 -0.06429 C -0.06094 -0.06846 -0.05 -0.07632 -0.03976 -0.0784 C -0.02187 -0.0821 -0.03368 -0.08002 -0.00399 -0.08233 C 0.04792 -0.08164 0.09948 -0.08164 0.15122 -0.08025 C 0.15608 -0.08025 0.16163 -0.07539 0.16615 -0.07424 C 0.18195 -0.07054 0.19583 -0.06476 0.21094 -0.05851 C 0.2184 -0.05204 0.2342 -0.05019 0.24375 -0.04649 C 0.24913 -0.0444 0.25365 -0.04163 0.25868 -0.03862 C 0.26406 -0.03562 0.27014 -0.03608 0.27535 -0.03261 C 0.28542 -0.0259 0.29566 -0.0222 0.30642 -0.01873 C 0.31424 -0.0118 0.32465 -0.01087 0.33351 -0.00671 C 0.51945 -0.00856 0.69635 -0.0155 0.88403 -0.01665 C 0.89635 -0.02706 0.91111 -0.0259 0.92431 -0.03261 C 0.94913 -0.0451 0.97587 -0.05643 1.00226 -0.06429 C 1.0151 -0.07354 1.02951 -0.0784 1.04375 -0.08418 C 1.05156 -0.09135 1.07205 -0.0976 1.08264 -0.10222 C 1.08576 -0.10361 1.09427 -0.10685 1.09618 -0.10823 C 1.10156 -0.11309 1.10729 -0.1161 1.11389 -0.1161 " pathEditMode="relative" rAng="0" ptsTypes="ffffffffffffffffffA">
                                      <p:cBhvr>
                                        <p:cTn id="2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39" y="-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0" objId="5"/>
        <p14:stopEvt time="11204" objId="3"/>
        <p14:stopEvt time="12694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na\Desktop\КАЗКА1\050500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7" r="5681" b="16553"/>
          <a:stretch/>
        </p:blipFill>
        <p:spPr bwMode="auto">
          <a:xfrm>
            <a:off x="-36512" y="-27384"/>
            <a:ext cx="920194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Anna\Desktop\КАЗКА1\0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49047"/>
            <a:ext cx="1412924" cy="14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850293" y="6043623"/>
            <a:ext cx="3497108" cy="10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10"/>
          <a:stretch/>
        </p:blipFill>
        <p:spPr bwMode="auto">
          <a:xfrm>
            <a:off x="107504" y="4655509"/>
            <a:ext cx="3898108" cy="11571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94" y="3489405"/>
            <a:ext cx="3090306" cy="91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037" flipH="1">
            <a:off x="2824163" y="6203311"/>
            <a:ext cx="34940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 descr="C:\Users\Anna\Desktop\626+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89" y="2060848"/>
            <a:ext cx="2381627" cy="33788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nna\Desktop\КАЗКА1\315288020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694" y="-27385"/>
            <a:ext cx="1386003" cy="1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na\Desktop\КАЗКА1\0_107c79_7aedab82_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9578"/>
            <a:ext cx="1174303" cy="79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nna\Desktop\КАЗКА1\0_107c79_7aedab82_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946" y="-376846"/>
            <a:ext cx="1536372" cy="10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nna\Desktop\КАЗКА1\0_107c79_7aedab82_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2764" y="-425297"/>
            <a:ext cx="1536372" cy="10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na\Desktop\КАЗКА1\КОЛОБОК\anim (97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2" y="4419297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nna\Desktop\КАЗКА1\КОЛОБОК\11961775-Poppy-and-Camomile-design-elements-Stock-Vector-floral-flower-borde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1" y="3826043"/>
            <a:ext cx="898151" cy="17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nna\Desktop\КАЗКА1\КОЛОБОК\11961775-Poppy-and-Camomile-design-elements-Stock-Vector-floral-flower-border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9"/>
          <a:stretch/>
        </p:blipFill>
        <p:spPr bwMode="auto">
          <a:xfrm flipH="1">
            <a:off x="7547213" y="5861050"/>
            <a:ext cx="1052919" cy="9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nna\Desktop\КАЗКА1\КОЛОБОК\butterfly (196)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2899">
            <a:off x="-1207181" y="3428761"/>
            <a:ext cx="722086" cy="66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4" t="30078" r="25029" b="46329"/>
          <a:stretch/>
        </p:blipFill>
        <p:spPr bwMode="auto">
          <a:xfrm>
            <a:off x="6526731" y="4247497"/>
            <a:ext cx="504056" cy="4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4" t="30078" r="25029" b="46329"/>
          <a:stretch/>
        </p:blipFill>
        <p:spPr bwMode="auto">
          <a:xfrm>
            <a:off x="845603" y="4981575"/>
            <a:ext cx="693669" cy="6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4" t="30078" r="25029" b="46329"/>
          <a:stretch/>
        </p:blipFill>
        <p:spPr bwMode="auto">
          <a:xfrm>
            <a:off x="5001672" y="6326223"/>
            <a:ext cx="567464" cy="5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5723" r="24799" b="72540"/>
          <a:stretch/>
        </p:blipFill>
        <p:spPr bwMode="auto">
          <a:xfrm>
            <a:off x="7377404" y="6170758"/>
            <a:ext cx="689212" cy="55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5723" r="24799" b="72540"/>
          <a:stretch/>
        </p:blipFill>
        <p:spPr bwMode="auto">
          <a:xfrm>
            <a:off x="8172400" y="4684661"/>
            <a:ext cx="516749" cy="4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5723" r="24799" b="72540"/>
          <a:stretch/>
        </p:blipFill>
        <p:spPr bwMode="auto">
          <a:xfrm>
            <a:off x="2127780" y="5194229"/>
            <a:ext cx="413218" cy="3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Anna\Desktop\КАЗКА1\КОЛОБОК\true.jpg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4" t="30078" r="25029" b="46329"/>
          <a:stretch/>
        </p:blipFill>
        <p:spPr bwMode="auto">
          <a:xfrm>
            <a:off x="2377472" y="5275361"/>
            <a:ext cx="480822" cy="4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nna\Desktop\КАЗКА1\КОЛОБОК\butterfly (168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01" y="4315621"/>
            <a:ext cx="1001371" cy="7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3"/>
          <a:stretch/>
        </p:blipFill>
        <p:spPr bwMode="auto">
          <a:xfrm rot="21386037" flipH="1">
            <a:off x="7019337" y="4717021"/>
            <a:ext cx="942198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Anna\Desktop\КАЗКА1\КОЛОБОК\Bee06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4262" y="3761723"/>
            <a:ext cx="400385" cy="3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2379" y="4941168"/>
            <a:ext cx="1123859" cy="11024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na\Desktop\КАЗКА1\КОЛОБОК\an25.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5861050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nna\Desktop\КАЗКА1\КОЛОБОК\butterfly (196)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4084">
            <a:off x="3010982" y="490200"/>
            <a:ext cx="808642" cy="7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6487" y="1385517"/>
            <a:ext cx="1055473" cy="103537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84041" y="288051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Другий варіант закінчення казки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7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-0.03264 C -0.0073 -0.03634 -0.00261 -0.04467 0.00399 -0.04838 C 0.025 -0.07384 0.04548 -0.09791 0.0684 -0.11759 C 0.075 -0.12986 0.0802 -0.13171 0.08906 -0.13611 C 0.09913 -0.14791 0.11232 -0.15324 0.12343 -0.15995 C 0.13836 -0.16898 0.1526 -0.17824 0.16822 -0.18125 C 0.17829 -0.18773 0.20868 -0.20254 0.22708 -0.20254 C 0.24427 -0.20741 0.25277 -0.20972 0.26614 -0.20949 C 0.27951 -0.20926 0.29618 -0.20416 0.30729 -0.20116 C 0.3184 -0.19815 0.32465 -0.19629 0.33333 -0.19074 C 0.34201 -0.18541 0.35104 -0.17546 0.3592 -0.16805 C 0.36076 -0.16643 0.36215 -0.16389 0.36371 -0.16273 C 0.36649 -0.16065 0.37413 -0.10231 0.37413 -0.10208 C 0.3776 -0.10324 0.38559 -0.16319 0.38906 -0.16435 C 0.39635 -0.1669 0.39739 -0.17268 0.40312 -0.17893 C 0.40746 -0.18356 0.42482 -0.19028 0.42968 -0.19213 C 0.4868 -0.19004 0.46493 -0.19166 0.49947 -0.17754 C 0.50572 -0.17176 0.51267 -0.16366 0.51927 -0.15949 C 0.52361 -0.15208 0.5302 -0.14352 0.53593 -0.14004 C 0.54149 -0.13055 0.54062 -0.13449 0.54739 -0.12963 C 0.56059 -0.11967 0.54965 -0.12847 0.56093 -0.11504 C 0.56232 -0.11342 0.56527 -0.10278 0.56666 -0.10162 C 0.56822 -0.1 0.56979 -0.09815 0.57118 -0.09629 C 0.57934 -0.08588 0.57656 -0.08981 0.58316 -0.07245 C 0.58541 -0.0669 0.59184 -0.06088 0.59496 -0.05648 C 0.60034 -0.04884 0.60312 -0.03472 0.6085 -0.02731 C 0.61111 -0.02361 0.61458 -0.02268 0.61736 -0.01944 C 0.62517 0.0007 0.61458 -0.02454 0.62638 -0.00324 C 0.63177 0.00648 0.62725 0.00996 0.63524 0.01528 C 0.63732 0.0257 0.63888 0.03033 0.64427 0.03658 C 0.64479 0.03935 0.64496 0.04213 0.64583 0.04445 C 0.64704 0.04769 0.64965 0.05579 0.65017 0.05232 C 0.65156 0.04259 0.6493 0.03287 0.64878 0.02315 C 0.65 -0.02083 0.64878 -0.04977 0.66666 -0.08032 C 0.66979 -0.09653 0.66562 -0.08055 0.67413 -0.09352 C 0.67552 -0.0956 0.67569 -0.0993 0.67708 -0.10162 C 0.6776 -0.10208 0.68559 -0.10648 0.68611 -0.10671 C 0.69461 -0.12199 0.68593 -0.10926 0.69809 -0.11759 C 0.69965 -0.11875 0.70086 -0.12129 0.70243 -0.12291 C 0.70555 -0.12569 0.70972 -0.12662 0.71302 -0.12801 C 0.72691 -0.13518 0.74027 -0.14259 0.75468 -0.14676 C 0.77256 -0.14583 0.79062 -0.14629 0.8085 -0.14421 C 0.81076 -0.14398 0.81232 -0.14028 0.81441 -0.13889 C 0.83125 -0.12986 0.85069 -0.12384 0.86666 -0.10949 C 0.87326 -0.1037 0.87881 -0.09699 0.88611 -0.09352 C 0.88888 -0.07245 0.89184 -0.07754 0.90555 -0.075 C 0.90833 -0.07153 0.9118 -0.0706 0.91441 -0.0669 C 0.91788 -0.06204 0.91718 -0.05741 0.91892 -0.05116 C 0.92118 -0.04329 0.92413 -0.03541 0.92638 -0.02731 C 0.92934 -0.0169 0.93038 -0.00393 0.93229 0.00718 C 0.93506 -0.02685 0.94131 -0.03912 0.95173 -0.0669 C 0.95451 -0.0743 0.95642 -0.08403 0.9592 -0.09097 C 0.96041 -0.09421 0.96232 -0.09606 0.96371 -0.09907 C 0.96597 -0.10393 0.96666 -0.11134 0.96961 -0.11481 C 0.97916 -0.12592 0.99062 -0.14143 0.99895 -0.15602 C 1.0026 -0.16504 1.01006 -0.17014 1.01458 -0.17824 C 1.02673 -0.19977 1.03888 -0.23241 1.0552 -0.23935 C 1.06371 -0.24259 1.07135 -0.26736 1.07916 -0.26435 C 1.08663 -0.27199 1.09236 -0.28102 1.09947 -0.28449 C 1.10156 -0.28634 1.12031 -0.28356 1.12239 -0.28518 C 1.12534 -0.28727 1.12916 -0.28611 1.12916 -0.28588 C 1.13368 -0.29375 1.12326 -0.28032 1.12864 -0.28657 C 1.13316 -0.2919 1.1427 -0.26088 1.14722 -0.2662 C 1.15034 -0.26991 1.15451 -0.2706 1.15763 -0.2743 C 1.16614 -0.28403 1.15486 -0.27569 1.1651 -0.28217 C 1.16857 -0.28819 1.17222 -0.29213 1.17569 -0.29791 C 1.17708 -0.30625 1.17673 -0.30694 1.18003 -0.31412 C 1.1835 -0.32176 1.18316 -0.3162 1.18316 -0.32199 " pathEditMode="relative" rAng="0" ptsTypes="fffffffaaffffffffffffffffffffffffffffffffffffffffffffffffaffffffffff">
                                      <p:cBhvr>
                                        <p:cTn id="18" dur="8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61" y="-100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4 -0.00023 C -0.02603 -0.0037 -0.0269 -0.01156 -0.02985 -0.0141 C -0.03558 -0.01896 -0.04548 -0.02127 -0.05225 -0.02405 C -0.06371 -0.03399 -0.04913 -0.0222 -0.06267 -0.03006 C -0.06822 -0.0333 -0.07169 -0.03931 -0.0776 -0.04209 C -0.07864 -0.04394 -0.07899 -0.04671 -0.08055 -0.04787 C -0.08749 -0.05365 -0.09982 -0.05596 -0.10746 -0.05781 C -0.15676 -0.05712 -0.2059 -0.05781 -0.2552 -0.05596 C -0.26024 -0.05573 -0.26788 -0.04995 -0.27308 -0.04787 C -0.28593 -0.04255 -0.30277 -0.03815 -0.31492 -0.03006 C -0.32135 -0.0259 -0.32534 -0.01757 -0.33124 -0.01225 C -0.33836 0.00185 -0.33541 -0.00416 -0.34027 0.00579 C -0.34114 0.00764 -0.34079 0.01018 -0.34183 0.0118 C -0.34288 0.01365 -0.34478 0.01434 -0.34617 0.01573 C -0.34722 0.01827 -0.34774 0.02151 -0.3493 0.02359 C -0.35034 0.02498 -0.3526 0.02429 -0.35364 0.02568 C -0.35468 0.02729 -0.35416 0.03007 -0.3552 0.03169 C -0.35642 0.03354 -0.35815 0.03423 -0.35972 0.03562 C -0.36215 0.04556 -0.36458 0.05551 -0.36718 0.06545 C -0.36822 0.06938 -0.37013 0.07725 -0.37013 0.07725 C -0.37847 0.07378 -0.3736 0.07794 -0.37603 0.06129 C -0.37794 0.0488 -0.38142 0.03678 -0.38801 0.02753 C -0.3927 0.00995 -0.38593 0.03261 -0.39253 0.01758 C -0.396 0.00972 -0.39374 0.00902 -0.40138 0.00579 C -0.4052 0.00093 -0.40676 -0.00208 -0.41197 -0.00416 C -0.42742 -0.01803 -0.44965 -0.02058 -0.46718 -0.0222 C -0.53107 -0.0215 -0.59444 -0.0215 -0.65815 -0.02012 C -0.66544 -0.01988 -0.67899 -0.01225 -0.67899 -0.01225 C -0.68871 -0.00346 -0.70711 -0.00138 -0.71944 0.0037 C -0.72673 0.01018 -0.721 0.00625 -0.73124 0.00972 C -0.7434 0.01388 -0.75503 0.01989 -0.76718 0.02359 C -0.7743 0.03007 -0.78263 0.03146 -0.79097 0.03354 C -0.85017 0.03284 -0.90954 0.03308 -0.96857 0.03169 C -0.98055 0.03146 -0.99288 0.02036 -1.00451 0.01758 C -1.00989 0.01272 -1.01631 0.01064 -1.02239 0.00764 C -1.02673 0.00532 -1.03576 0.00185 -1.03576 0.00185 C -1.03801 -0.00115 -1.03958 -0.00508 -1.04183 -0.00809 C -1.04409 -0.0111 -1.04704 -0.01318 -1.0493 -0.01618 C -1.05208 -0.02798 -1.06024 -0.04278 -1.06718 -0.05203 C -1.06874 -0.05874 -1.07169 -0.06174 -1.07465 -0.06776 C -1.08315 -0.08464 -1.09166 -0.09828 -1.10451 -0.10962 C -1.12031 -0.12326 -1.10225 -0.10615 -1.11492 -0.11563 C -1.12256 -0.12141 -1.13003 -0.12904 -1.13732 -0.13552 C -1.13888 -0.13691 -1.14027 -0.13806 -1.14166 -0.13945 C -1.14322 -0.14084 -1.14617 -0.14338 -1.14617 -0.14338 C -1.1526 -0.15587 -1.14531 -0.14477 -1.15364 -0.15124 C -1.15485 -0.15217 -1.15555 -0.15425 -1.15676 -0.15541 C -1.17413 -0.17275 -1.15902 -0.15795 -1.17013 -0.16535 C -1.17604 -0.16928 -1.17985 -0.17645 -1.18506 -0.18108 C -1.18645 -0.18223 -1.18819 -0.18223 -1.18958 -0.18316 C -1.1927 -0.18547 -1.19548 -0.18848 -1.19843 -0.19102 C -1.20294 -0.19495 -1.20746 -0.19912 -1.21197 -0.20305 C -1.21336 -0.20444 -1.21492 -0.20559 -1.21631 -0.20698 C -1.2177 -0.20814 -1.22083 -0.20906 -1.22083 -0.20906 " pathEditMode="relative" ptsTypes="fffffffffffffffffffffffffffffffffffffffffffffffffffffA">
                                      <p:cBhvr>
                                        <p:cTn id="20" dur="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-0.14549 -0.01436 -0.29636 -0.0007 -0.44445 -0.0007 " pathEditMode="relative" rAng="0" ptsTypes="fA">
                                      <p:cBhvr>
                                        <p:cTn id="22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-7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44445 0.0259 C -0.44497 0.00254 -0.44514 -0.02059 -0.44601 -0.04418 C -0.44618 -0.04695 -0.44722 -0.04903 -0.44757 -0.05181 C -0.45243 -0.08904 -0.45816 -0.12512 -0.46511 -0.16143 C -0.46979 -0.18641 -0.4724 -0.20953 -0.48091 -0.23127 C -0.48438 -0.24029 -0.4882 -0.2729 -0.49045 -0.28493 C -0.49757 -0.32124 -0.50469 -0.35824 -0.51268 -0.39455 C -0.5165 -0.41166 -0.51875 -0.43016 -0.52222 -0.44751 C -0.52361 -0.45468 -0.52448 -0.46624 -0.52691 -0.47179 C -0.529 -0.47734 -0.5316 -0.4822 -0.53334 -0.48821 C -0.53681 -0.5 -0.53959 -0.51296 -0.54601 -0.51989 C -0.54844 -0.53655 -0.55104 -0.53169 -0.55712 -0.54441 C -0.56389 -0.55828 -0.56719 -0.55574 -0.57622 -0.56013 C -0.58646 -0.56522 -0.5974 -0.57494 -0.60799 -0.57864 C -0.61372 -0.58072 -0.61962 -0.58095 -0.62535 -0.58164 C -0.64236 -0.58095 -0.65955 -0.58396 -0.67622 -0.57864 C -0.67986 -0.57771 -0.68247 -0.56291 -0.68247 -0.56268 C -0.68455 -0.55204 -0.68889 -0.53978 -0.68889 -0.52799 " pathEditMode="relative" rAng="0" ptsTypes="fffffffffffffffffA">
                                      <p:cBhvr>
                                        <p:cTn id="26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2" y="-305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28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-0.09343 C 0.00121 -0.11401 0.00277 -0.14038 0.00902 -0.1605 C 0.01128 -0.16697 0.01423 -0.17391 0.01649 -0.18085 C 0.01892 -0.18825 0.02256 -0.20444 0.0269 -0.20906 C 0.03368 -0.21554 0.0434 -0.22317 0.0493 -0.23173 C 0.05468 -0.23982 0.0585 -0.24653 0.06597 -0.25 C 0.07378 -0.2685 0.06336 -0.2463 0.07326 -0.26156 C 0.07951 -0.27127 0.0835 -0.28399 0.08958 -0.29394 C 0.0927 -0.30781 0.10104 -0.31683 0.10607 -0.32886 C 0.10868 -0.34204 0.10538 -0.33025 0.11197 -0.34042 C 0.12013 -0.35314 0.11006 -0.34204 0.11805 -0.35176 C 0.12361 -0.35869 0.13038 -0.36309 0.13593 -0.37003 C 0.13697 -0.37141 0.13767 -0.37373 0.13888 -0.37488 C 0.15295 -0.38806 0.13159 -0.36193 0.1493 -0.38159 C 0.15798 -0.3913 0.15416 -0.38968 0.16579 -0.39315 C 0.17222 -0.39847 0.17673 -0.3994 0.18368 -0.40263 C 0.19201 -0.40633 0.19739 -0.41165 0.20607 -0.4142 C 0.21215 -0.42021 0.21701 -0.42021 0.22395 -0.42322 C 0.24027 -0.42992 0.2375 -0.43015 0.25833 -0.4327 C 0.28437 -0.44565 0.32291 -0.43894 0.34322 -0.43941 C 0.38072 -0.43848 0.43472 -0.47849 0.4552 -0.43015 C 0.46232 -0.41327 0.45104 -0.43224 0.45972 -0.41859 " pathEditMode="relative" rAng="0" ptsTypes="fffffffffffffffffffffA">
                                      <p:cBhvr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-19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9408E-6 C 0.01024 -0.00162 0.01875 -0.00486 0.02847 -0.00787 C 0.05226 -0.00648 0.0533 -0.00856 0.06875 -0.00209 C 0.07483 0.0037 0.08247 0.00485 0.08958 0.00786 C 0.09392 0.01387 0.10087 0.01711 0.10608 0.02197 C 0.10747 0.02335 0.11042 0.0259 0.11042 0.0259 C 0.11476 0.03422 0.1151 0.03839 0.12101 0.04579 C 0.12326 0.05573 0.13212 0.07308 0.14028 0.07562 C 0.14826 0.07816 0.14427 0.07678 0.15226 0.07955 C 0.15972 0.08603 0.16788 0.08765 0.17622 0.09135 C 0.19149 0.09828 0.2066 0.10638 0.2224 0.11124 C 0.22604 0.11655 0.22917 0.1191 0.23438 0.12118 C 0.24097 0.13066 0.24844 0.13413 0.25382 0.14523 C 0.25747 0.16003 0.26233 0.18478 0.26875 0.1968 C 0.27569 0.20975 0.28438 0.21947 0.2941 0.22872 C 0.29879 0.23311 0.30208 0.2382 0.30747 0.24051 C 0.31215 0.24676 0.31615 0.24953 0.3224 0.25254 C 0.33611 0.27081 0.37031 0.28029 0.38958 0.28422 C 0.39497 0.28677 0.40052 0.28862 0.40608 0.29024 C 0.41094 0.29463 0.41563 0.29579 0.42101 0.29833 C 0.44045 0.29764 0.4599 0.2981 0.47917 0.29625 C 0.48247 0.29602 0.48472 0.29139 0.48802 0.29024 C 0.49931 0.28654 0.51076 0.28122 0.5224 0.28029 C 0.54635 0.27844 0.57014 0.27775 0.5941 0.27636 C 0.60504 0.27335 0.61476 0.26896 0.62396 0.2604 C 0.6375 0.24791 0.62552 0.25647 0.63733 0.24861 C 0.64375 0.23959 0.65278 0.2382 0.65972 0.23057 C 0.66754 0.22201 0.66129 0.22479 0.67326 0.21669 C 0.67622 0.21461 0.68108 0.21184 0.68368 0.20883 C 0.69844 0.19172 0.68524 0.2042 0.69549 0.19495 C 0.70243 0.18131 0.70156 0.18501 0.70903 0.17506 " pathEditMode="relative" ptsTypes="ffffffffffffffffffffffffffffff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97965E-6 C -0.01875 -0.02359 -0.05174 -0.00462 -0.07761 -0.00393 C -0.08438 -0.00069 -0.09115 0.0044 -0.09566 0.01203 C -0.10226 0.02336 -0.10521 0.03631 -0.1165 0.03978 C -0.1224 0.04579 -0.12587 0.04926 -0.13299 0.05181 C -0.13768 0.05597 -0.14097 0.06036 -0.14479 0.06568 C -0.14983 0.08557 -0.15556 0.10569 -0.16424 0.12327 C -0.16476 0.12604 -0.16493 0.12882 -0.1658 0.13136 C -0.1665 0.13344 -0.16806 0.13506 -0.16875 0.13714 C -0.17118 0.14477 -0.17101 0.14986 -0.17466 0.15703 C -0.17622 0.16536 -0.17778 0.17137 -0.18073 0.179 C -0.18229 0.18779 -0.1849 0.19612 -0.18663 0.2049 C -0.18854 0.21485 -0.18907 0.22341 -0.19254 0.23266 C -0.19462 0.26411 -0.1967 0.29741 -0.20747 0.32609 C -0.20799 0.33603 -0.20834 0.34598 -0.20903 0.35592 C -0.20938 0.36124 -0.21025 0.36656 -0.21059 0.37188 C -0.21216 0.39408 -0.21146 0.41466 -0.22101 0.4334 C -0.22309 0.44542 -0.22778 0.45352 -0.23299 0.46323 C -0.2349 0.47132 -0.23802 0.47641 -0.24184 0.48312 C -0.24566 0.51249 -0.23976 0.48428 -0.24775 0.49908 C -0.25157 0.50625 -0.25209 0.51434 -0.25677 0.52105 C -0.26146 0.53862 -0.26302 0.55712 -0.27327 0.57077 C -0.27604 0.5821 -0.28334 0.58673 -0.2882 0.59644 C -0.29566 0.6117 -0.29271 0.61332 -0.30452 0.61633 C -0.3066 0.61772 -0.30851 0.61934 -0.31059 0.62026 C -0.31302 0.62142 -0.31563 0.62119 -0.31806 0.62234 C -0.32466 0.62558 -0.32865 0.63021 -0.33594 0.63229 C -0.35035 0.642 -0.36806 0.64848 -0.38368 0.65426 C -0.39427 0.65819 -0.40417 0.66443 -0.41476 0.66813 C -0.42309 0.6753 -0.43403 0.67623 -0.44341 0.67993 C -0.48525 0.69681 -0.51198 0.68987 -0.56424 0.68987 " pathEditMode="relative" ptsTypes="ffffffffffffffffffffffffffffffA">
                                      <p:cBhvr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a\Desktop\КАЗКА1\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35" y="-27384"/>
            <a:ext cx="923766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na\Desktop\КАЗКА1\КОЛОБОК\derev1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10" y="548680"/>
            <a:ext cx="3468687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na\Desktop\КАЗКА1\КОЛОБОК\688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918007"/>
            <a:ext cx="2160242" cy="32520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nna\Desktop\КАЗКА1\КОЛОБОК\derev15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9"/>
          <a:stretch/>
        </p:blipFill>
        <p:spPr bwMode="auto">
          <a:xfrm>
            <a:off x="4942983" y="2689714"/>
            <a:ext cx="2382214" cy="179930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nna\Desktop\КАЗКА1\e6243746de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95" y="3482490"/>
            <a:ext cx="1664832" cy="7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nna\Desktop\КАЗКА1\КОЛОБОК\136064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4256"/>
            <a:ext cx="1108405" cy="15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nna\Desktop\КАЗКА1\e6243746dee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94457"/>
            <a:ext cx="2143087" cy="9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na\Desktop\КАЗКА1\КОЛОБОК\1360643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99" y="2689714"/>
            <a:ext cx="1590328" cy="21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5102" y="6165305"/>
            <a:ext cx="1247908" cy="122413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407 C -0.00104 -0.04833 0.00052 -0.05805 -0.00364 -0.0636 C -0.00555 -0.06614 -0.01614 -0.071 -0.01892 -0.07308 C -0.021 -0.07401 -0.02239 -0.07655 -0.02413 -0.07747 C -0.0276 -0.07979 -0.0375 -0.02359 -0.0375 -0.02336 C -0.03889 -0.02498 -0.05295 -0.02775 -0.05538 -0.02937 C -0.06389 -0.03492 -0.06736 -0.04556 -0.07639 -0.04926 C -0.08715 -0.05365 -0.1085 -0.08117 -0.11962 -0.08487 C -0.13246 -0.09621 -0.1401 -0.1346 -0.15521 -0.13969 C -0.16996 -0.15287 -0.1875 -0.15865 -0.20364 -0.16952 C -0.21441 -0.17692 -0.22326 -0.18825 -0.23437 -0.19473 C -0.25156 -0.20467 -0.26805 -0.20722 -0.28611 -0.21092 C -0.29583 -0.213 -0.30399 -0.21623 -0.31389 -0.21785 C -0.33646 -0.2278 -0.39722 -0.2241 -0.41389 -0.22479 C -0.4283 -0.22664 -0.44062 -0.23104 -0.45503 -0.23381 C -0.46875 -0.23982 -0.48246 -0.24584 -0.49652 -0.25 C -0.50729 -0.25324 -0.5184 -0.25393 -0.52951 -0.25694 C -0.88576 -0.25578 -0.98871 -0.25 -1.22413 -0.25 " pathEditMode="relative" rAng="0" ptsTypes="ffffffffffffffffff">
                                      <p:cBhvr>
                                        <p:cTn id="6" dur="4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81" y="-9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4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a\Desktop\КАЗКА1\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nna\Desktop\КАЗКА1\КОЛОБОК\21+6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1913462"/>
            <a:ext cx="2306265" cy="32279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Anna\Desktop\КАЗКА\КОЛОБОК\1535707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4"/>
          <a:stretch/>
        </p:blipFill>
        <p:spPr bwMode="auto">
          <a:xfrm rot="20495052">
            <a:off x="8078403" y="1912281"/>
            <a:ext cx="512168" cy="3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Anna\Desktop\КАЗКА\КОЛОБОК\gd0q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03" y="1507952"/>
            <a:ext cx="702135" cy="57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1471" y="4011197"/>
            <a:ext cx="1152128" cy="11301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na\Desktop\КАЗКА1\03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506962"/>
            <a:ext cx="2298302" cy="229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nna\Desktop\КАЗКА1\e6243746dee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65" y="5141377"/>
            <a:ext cx="1505135" cy="6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nna\Desktop\КАЗКА1\e6243746dee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5153947"/>
            <a:ext cx="2495973" cy="11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nna\Desktop\КАЗКА1\e6243746dee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11" y="5313979"/>
            <a:ext cx="2000554" cy="9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7 -0.00995 C -0.03056 -0.01227 -0.12101 -0.01991 -0.21389 -0.02153 C -0.23577 -0.02292 -0.25521 -0.02384 -0.27605 -0.03079 C -0.3323 -0.03009 -0.38872 -0.02986 -0.44497 -0.02847 C -0.45608 -0.02824 -0.46667 -0.01898 -0.47778 -0.0169 C -0.48299 -0.01204 -0.48907 -0.00833 -0.49497 -0.00532 C -0.49844 -0.00347 -0.50539 -0.00092 -0.50539 -0.00069 C -0.51198 0.00509 -0.51841 0.00556 -0.52605 0.00833 C -0.5415 0.01412 -0.55469 0.02338 -0.57084 0.02685 C -0.58125 0.03565 -0.57188 0.02917 -0.5915 0.03357 C -0.59323 0.03403 -0.5948 0.03588 -0.59671 0.03588 C -0.62483 0.03727 -0.65313 0.0375 -0.68125 0.0382 C -0.69462 0.04445 -0.70903 0.04653 -0.72257 0.05208 C -0.73056 0.05533 -0.74254 0.0588 -0.75018 0.06366 C -0.7599 0.06991 -0.76893 0.07454 -0.77952 0.07732 C -0.7915 0.07662 -0.80365 0.07639 -0.81563 0.075 C -0.8257 0.07384 -0.83664 0.06667 -0.84671 0.06366 C -0.85643 0.05486 -0.86997 0.05255 -0.88125 0.04745 C -0.89584 0.04097 -0.90938 0.0338 -0.92431 0.02917 C -0.92813 0.02801 -0.9323 0.02477 -0.93629 0.02454 C -0.95591 0.02315 -0.97535 0.02292 -0.99497 0.02222 C -1.00695 0.01991 -1.0191 0.01505 -1.03108 0.01296 C -1.04705 0.01019 -1.06355 0.00949 -1.07934 0.00833 C -1.08976 0.00463 -1.10087 0.00093 -1.11216 -0.00301 C -1.11441 -0.00393 -1.11667 -0.0044 -1.11893 -0.00532 C -1.1224 -0.00671 -1.12952 -0.00995 -1.12952 -0.00972 C -1.13716 -0.01759 -1.15035 -0.02153 -1.16042 -0.02153 " pathEditMode="relative" rAng="0" ptsTypes="ffffffffffffffffffffffffffA">
                                      <p:cBhvr>
                                        <p:cTn id="6" dur="4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8" y="33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4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КАЗКА1\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67544" y="3760883"/>
            <a:ext cx="3456384" cy="108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na\Desktop\КАЗКА1\КОЛОБОК\derev1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692696"/>
            <a:ext cx="3600400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nna\Desktop\КАЗКА1\31528802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0"/>
            <a:ext cx="1872208" cy="15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38399" y="5877272"/>
            <a:ext cx="3456384" cy="108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1728137" y="5877272"/>
            <a:ext cx="3456384" cy="108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nna\Desktop\КАЗКА1\КОЛОБОК\derev1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5" y="402342"/>
            <a:ext cx="3600400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nna\Desktop\КАЗКА1\КОЛОБОК\0_69ccb_8fd20d49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80" y="1072902"/>
            <a:ext cx="2917826" cy="35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nna\Desktop\КАЗКА1\КОЛОБОК\derev15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5"/>
          <a:stretch/>
        </p:blipFill>
        <p:spPr bwMode="auto">
          <a:xfrm>
            <a:off x="5174912" y="2833836"/>
            <a:ext cx="2106543" cy="190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nna\Desktop\КАЗКА1\e6243746dee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58938"/>
            <a:ext cx="1319138" cy="60883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760548" y="3557770"/>
            <a:ext cx="3456384" cy="108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Anna\Desktop\КАЗКА1\КОЛОБОК\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2825246"/>
            <a:ext cx="1534691" cy="2552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3976" y="4458938"/>
            <a:ext cx="935748" cy="9179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Anna\Desktop\КАЗКА1\0_107c79_7aedab82_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-152791"/>
            <a:ext cx="1265490" cy="8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Anna\Desktop\КАЗКА1\0_107c79_7aedab82_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46308"/>
            <a:ext cx="1837108" cy="12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nna\Desktop\КАЗКА1\0_107c79_7aedab82_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30280" y="-459652"/>
            <a:ext cx="2004508" cy="135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4093 C -0.29462 0.04232 -0.2967 0.00485 -0.42379 0.05689 C -0.43281 0.06475 -0.43924 0.0666 -0.4507 0.06683 C -0.51927 0.06799 -0.58802 0.06822 -0.6566 0.06891 C -0.6632 0.07169 -0.66945 0.0747 -0.67604 0.07678 C -0.68472 0.08441 -0.68715 0.08533 -0.69688 0.0888 C -0.70087 0.09389 -0.70521 0.09458 -0.71042 0.09667 C -0.78108 0.09597 -0.85156 0.0962 -0.92222 0.09482 C -0.92865 0.09482 -0.93577 0.0895 -0.94167 0.08672 C -0.95017 0.08279 -0.95955 0.08557 -0.96858 0.08487 C -0.9809 0.07909 -0.99375 0.07562 -1.0059 0.06891 C -1.01545 0.06359 -1.02656 0.05619 -1.03715 0.05504 C -1.04757 0.05388 -1.05816 0.05365 -1.06858 0.05296 C -1.07431 0.05018 -1.08038 0.04764 -1.08646 0.04509 C -1.09827 0.03422 -1.08403 0.04648 -1.09549 0.03908 C -1.10191 0.03492 -1.10643 0.02798 -1.11337 0.0252 C -1.11563 0.0222 -1.11875 0.02035 -1.12083 0.01711 C -1.12188 0.01549 -1.12136 0.01295 -1.12222 0.01133 C -1.12361 0.00809 -1.12761 0.00508 -1.12969 0.00323 C -1.13524 -0.0074 -1.12969 0.00046 -1.13872 -0.00463 C -1.14045 -0.00555 -1.14167 -0.00764 -1.14323 -0.00856 C -1.14601 -0.01018 -1.15208 -0.01272 -1.15208 -0.01249 " pathEditMode="relative" rAng="0" ptsTypes="fffffffffffffffffffffA">
                                      <p:cBhvr>
                                        <p:cTn id="6" dur="4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4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88" y="18288"/>
            <a:ext cx="2880320" cy="266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nna\Desktop\КАЗКА\КОЛОБОК\derev1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88" y="548679"/>
            <a:ext cx="2822519" cy="31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9919" y="5085184"/>
            <a:ext cx="1397801" cy="137117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3 -0.01156 C 0.05018 -0.01226 0.08195 -0.01226 0.11285 -0.01342 C 0.11667 -0.01365 0.12483 -0.02221 0.12639 -0.02336 C 0.13125 -0.02753 0.13976 -0.02961 0.14514 -0.03331 C 0.15764 -0.04164 0.17309 -0.0458 0.18594 -0.05112 C 0.19983 -0.05667 0.21216 -0.065 0.22639 -0.06708 C 0.2382 -0.07286 0.25 -0.0761 0.26198 -0.08096 C 0.27014 -0.0842 0.27761 -0.08836 0.28594 -0.09091 C 0.29306 -0.09785 0.30035 -0.09854 0.30834 -0.10294 C 0.3132 -0.10618 0.3191 -0.11011 0.32414 -0.11288 C 0.33733 -0.11959 0.35139 -0.12237 0.36407 -0.12884 C 0.38264 -0.13763 0.39983 -0.14642 0.41737 -0.15475 C 0.4191 -0.15545 0.42032 -0.15776 0.42188 -0.15868 C 0.42327 -0.15961 0.42483 -0.15984 0.42639 -0.16054 C 0.43473 -0.17187 0.43056 -0.16886 0.4382 -0.17256 C 0.44184 -0.17765 0.44653 -0.1802 0.45174 -0.18251 C 0.45834 -0.1913 0.47223 -0.18644 0.48091 -0.19061 C 0.48577 -0.19685 0.49219 -0.20171 0.49879 -0.20449 C 0.5066 -0.21513 0.52622 -0.21166 0.5375 -0.21652 C 0.55591 -0.22415 0.60643 -0.26463 0.61962 -0.27018 C 0.63681 -0.2792 0.6073 -0.26856 0.64046 -0.27018 C 0.70834 -0.27134 0.75157 -0.27943 0.81962 -0.28013 C 0.82934 -0.28337 0.92934 -0.30904 0.93907 -0.31182 C 0.95851 -0.32871 0.94862 -0.30534 0.95643 -0.33333 C 0.95573 -0.34721 0.95799 -0.36572 0.94896 -0.37705 C 0.94584 -0.38977 0.88438 -0.42563 0.87657 -0.43303 C 0.87483 -0.43419 0.86598 -0.43812 0.86441 -0.43881 C 0.86285 -0.43951 0.85487 -0.44367 0.85487 -0.44344 " pathEditMode="relative" rAng="0" ptsTypes="fffffffffffffffffffaffffffff">
                                      <p:cBhvr>
                                        <p:cTn id="6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9" y="-216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8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9144000" cy="6858000"/>
            <a:chOff x="668740" y="694503"/>
            <a:chExt cx="7151427" cy="5583467"/>
          </a:xfrm>
        </p:grpSpPr>
        <p:pic>
          <p:nvPicPr>
            <p:cNvPr id="5" name="Picture 2" descr="C:\Users\Anna\Desktop\КАЗКА\Resize_of_4b08ece9449b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t="10127" r="14492" b="8458"/>
            <a:stretch/>
          </p:blipFill>
          <p:spPr bwMode="auto">
            <a:xfrm>
              <a:off x="668740" y="694503"/>
              <a:ext cx="7151427" cy="558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nna\Desktop\КАЗКА\КОЛОБОК\1_6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292372"/>
              <a:ext cx="4320480" cy="456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:\Users\Anna\Desktop\КАЗКА1\КОЛОБОК\51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3837389"/>
            <a:ext cx="1312614" cy="25776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na\Desktop\КАЗКА1\545616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10" y="3660736"/>
            <a:ext cx="1670337" cy="27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nna\Desktop\КАЗКА1\КОЛОБОК\full_____________________________________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27"/>
          <a:stretch/>
        </p:blipFill>
        <p:spPr bwMode="auto">
          <a:xfrm>
            <a:off x="3114675" y="4971270"/>
            <a:ext cx="1267618" cy="9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nna\Desktop\КАЗКА1\КОЛОБОК\plate_PNG532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37" y="4797152"/>
            <a:ext cx="948493" cy="6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nna\Desktop\КАЗКА1\315288020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6922" y="-171400"/>
            <a:ext cx="1371356" cy="11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nna\Desktop\КАЗКА1\0_107c79_7aedab82_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99557" y="-633752"/>
            <a:ext cx="2004508" cy="135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nna\Desktop\КАЗКА1\0_107c79_7aedab82_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86" y="0"/>
            <a:ext cx="1265490" cy="8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6535" y="5859523"/>
            <a:ext cx="752156" cy="7378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-0.01549 C -0.04809 -0.02567 -0.02917 -0.01757 -0.08594 -0.01757 C -0.16441 -0.01179 -0.22535 -0.01064 -0.31285 -0.00971 C -0.32604 -0.01017 -0.37622 -0.00948 -0.40087 -0.01364 C -0.40347 -0.01411 -0.40747 -0.01688 -0.4099 -0.01757 C -0.42691 -0.02243 -0.44358 -0.02868 -0.46059 -0.03353 C -0.47361 -0.03284 -0.48663 -0.0333 -0.49948 -0.03145 C -0.50434 -0.03076 -0.51458 -0.02035 -0.52031 -0.01757 C -0.52865 -0.00647 -0.53872 0.00555 -0.55017 0.01018 C -0.55937 0.02243 -0.55069 0.01457 -0.54566 0.01226 C -0.5441 0.00555 -0.54132 0.00301 -0.53976 -0.0037 C -0.53872 -0.00763 -0.53785 -0.01156 -0.53681 -0.01549 C -0.53628 -0.01757 -0.53524 -0.02151 -0.53524 -0.02127 C -0.53455 -0.03423 -0.53229 -0.04671 -0.53229 -0.05943 C -0.53229 -0.10592 -0.51649 -0.19519 -0.54427 -0.24422 C -0.54983 -0.25393 -0.5533 -0.26665 -0.56215 -0.27197 C -0.56823 -0.27567 -0.57517 -0.27798 -0.5816 -0.28006 C -0.60052 -0.27937 -0.62205 -0.28908 -0.63819 -0.27613 C -0.64844 -0.26781 -0.63299 -0.27521 -0.64566 -0.27012 C -0.64861 -0.25879 -0.65538 -0.21115 -0.65538 -0.19912 " pathEditMode="relative" rAng="0" ptsTypes="ffffffffffffffffffff">
                                      <p:cBhvr>
                                        <p:cTn id="6" dur="4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-117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4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8585E-6 L -0.22257 0.017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1403648" y="116632"/>
            <a:ext cx="640871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«Жили – були …»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63686" y="1028893"/>
            <a:ext cx="801277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активізувати словник по темі свійські тварини, свійська птиця, дикі звірі; формувати вміння дітей складати розповідь за сюжетним малюнком, за серією сюжетних малюнків; збагачувати словник дітей прикметниками, прислівниками, дієсловами; розвивати навички мовленнєвого спілкування, зв’язного мовлення; вдосконалювати вміння дітей відповідати повними реченнями.</a:t>
            </a:r>
          </a:p>
          <a:p>
            <a:pPr lvl="0" algn="just"/>
            <a:endParaRPr lang="ru-RU" sz="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uk-UA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Матеріал: </a:t>
            </a:r>
            <a:r>
              <a:rPr lang="uk-UA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вірші на звуконаслідування: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83568" y="657916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ранній, дошкільний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3318570"/>
            <a:ext cx="36856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   </a:t>
            </a:r>
            <a:r>
              <a:rPr lang="ru-RU" sz="1600" b="1" i="1" u="sng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 </a:t>
            </a:r>
            <a:r>
              <a:rPr lang="ru-RU" sz="1600" b="1" i="1" u="sng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дворі</a:t>
            </a:r>
            <a:endParaRPr lang="ru-RU" sz="1600" b="1" i="1" u="sng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Котик з хати вибіг — 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няв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 ним песик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гав-гав-гав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Курка з плота: 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куд-ку-</a:t>
            </a:r>
            <a:r>
              <a:rPr lang="ru-RU" sz="16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дах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 качятко: 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кряк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 ягнятко: 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ме-ме-ме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 ним гуска: 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ге-ге-ге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Півень каже: «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Кукуріку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!»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Вставай рано, чоловіку!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Курка як знесе 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яйце,</a:t>
            </a:r>
          </a:p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То 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хвалиться: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Куд-кудах, куд-кудах!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Знесла яйце, як кулак!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Як кулак, як кулак!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5473" y="3573016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Загубились цуценята,</a:t>
            </a:r>
            <a:endParaRPr lang="ru-RU" alt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Кличуть маму, кличуть тата. Як?</a:t>
            </a:r>
            <a:endParaRPr lang="ru-RU" alt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«Гав – гав – гав!»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 у киці дітки чемні,</a:t>
            </a:r>
            <a:endParaRPr lang="ru-RU" alt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Промовляють так приємно. Як? </a:t>
            </a:r>
            <a:endParaRPr lang="ru-RU" alt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«Няв – няв – няв!» </a:t>
            </a:r>
            <a:endParaRPr lang="ru-RU" altLang="ru-RU" sz="16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Біжить коник, гнідий коник</a:t>
            </a:r>
            <a:endParaRPr lang="ru-RU" alt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Та й ірже: </a:t>
            </a:r>
            <a:r>
              <a:rPr lang="uk-UA" alt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«Іго – го!</a:t>
            </a:r>
            <a:endParaRPr lang="ru-RU" altLang="ru-RU" sz="16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Покатати з вас кого?»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3501008"/>
            <a:ext cx="30060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Жу-жу-жу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дзижчить 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бджола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 лечу з 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далека.</a:t>
            </a:r>
            <a:endParaRPr 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Зу-зу-зу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комар пищить</a:t>
            </a:r>
          </a:p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Уф-уф-уф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як паровоз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Джміль пихкає - пилок 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повіз.</a:t>
            </a:r>
            <a:endParaRPr 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Жук гуде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гу-жу, гужу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 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будь - якого розбуджу.</a:t>
            </a:r>
            <a:endParaRPr lang="ru-RU" sz="1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795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0393" y="1127193"/>
            <a:ext cx="664797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 «Склади речення»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586" y="2313996"/>
            <a:ext cx="757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вчити дітей складати речення з опорою на мнемодоріжки; розвивати увагу, мислення,  уяву, пам’ять, зв’язне мовлення.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7483" y="3183359"/>
            <a:ext cx="1527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 вправи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179" y="3861048"/>
            <a:ext cx="7713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пропонує дітям спочатку розглянути зображення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окремих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мнемоквадратів 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пояснюючи 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позначки)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 скласти речення з опорою на мнемотаблиці.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4586" y="1738239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середній, старший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171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nna\Desktop\Бе111з имен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835974"/>
              </p:ext>
            </p:extLst>
          </p:nvPr>
        </p:nvGraphicFramePr>
        <p:xfrm>
          <a:off x="1403646" y="299134"/>
          <a:ext cx="6192690" cy="2265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64230"/>
                <a:gridCol w="2064230"/>
                <a:gridCol w="2064230"/>
              </a:tblGrid>
              <a:tr h="226577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80"/>
          <a:stretch/>
        </p:blipFill>
        <p:spPr bwMode="auto">
          <a:xfrm>
            <a:off x="1835696" y="332656"/>
            <a:ext cx="1152128" cy="21742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r="36163"/>
          <a:stretch/>
        </p:blipFill>
        <p:spPr bwMode="auto">
          <a:xfrm>
            <a:off x="3635896" y="323555"/>
            <a:ext cx="1781588" cy="22413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8720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41892" y="2630476"/>
            <a:ext cx="62237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Баба спекла колобок.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39044"/>
              </p:ext>
            </p:extLst>
          </p:nvPr>
        </p:nvGraphicFramePr>
        <p:xfrm>
          <a:off x="395534" y="3611502"/>
          <a:ext cx="8208916" cy="2265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52229"/>
                <a:gridCol w="2052229"/>
                <a:gridCol w="2052229"/>
                <a:gridCol w="2052229"/>
              </a:tblGrid>
              <a:tr h="226577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32" y="4182248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14838" y="5949280"/>
            <a:ext cx="62237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Колобок лежить на вікні.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4581" name="Picture 5" descr="C:\Users\Anna\Desktop\Без и6959585мен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88" y="4319739"/>
            <a:ext cx="1908000" cy="8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/>
          <a:stretch/>
        </p:blipFill>
        <p:spPr bwMode="auto">
          <a:xfrm>
            <a:off x="6732240" y="3871719"/>
            <a:ext cx="1739175" cy="162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40144" y="4726813"/>
            <a:ext cx="828000" cy="648000"/>
          </a:xfrm>
          <a:prstGeom prst="rect">
            <a:avLst/>
          </a:prstGeom>
          <a:noFill/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256120" y="4289059"/>
            <a:ext cx="396000" cy="396000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na\Desktop\Бе111з имен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59344"/>
              </p:ext>
            </p:extLst>
          </p:nvPr>
        </p:nvGraphicFramePr>
        <p:xfrm>
          <a:off x="449286" y="260648"/>
          <a:ext cx="8208916" cy="2265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52229"/>
                <a:gridCol w="2052229"/>
                <a:gridCol w="2052229"/>
                <a:gridCol w="2052229"/>
              </a:tblGrid>
              <a:tr h="226577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Скругленная соединительная линия 5"/>
          <p:cNvCxnSpPr/>
          <p:nvPr/>
        </p:nvCxnSpPr>
        <p:spPr>
          <a:xfrm>
            <a:off x="2627784" y="692696"/>
            <a:ext cx="1781944" cy="1512168"/>
          </a:xfrm>
          <a:prstGeom prst="curvedConnector3">
            <a:avLst/>
          </a:prstGeom>
          <a:ln w="57150">
            <a:solidFill>
              <a:srgbClr val="0066FF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148064" y="980728"/>
            <a:ext cx="828000" cy="648000"/>
          </a:xfrm>
          <a:prstGeom prst="rect">
            <a:avLst/>
          </a:prstGeom>
          <a:noFill/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364088" y="1088784"/>
            <a:ext cx="396000" cy="396000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562088" y="1484784"/>
            <a:ext cx="0" cy="648072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6594"/>
            <a:ext cx="174307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14838" y="2636912"/>
            <a:ext cx="62237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Колобок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упав з</a:t>
            </a:r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вікна.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300988"/>
              </p:ext>
            </p:extLst>
          </p:nvPr>
        </p:nvGraphicFramePr>
        <p:xfrm>
          <a:off x="305270" y="3611502"/>
          <a:ext cx="8208916" cy="2265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52229"/>
                <a:gridCol w="2052229"/>
                <a:gridCol w="2052229"/>
                <a:gridCol w="2052229"/>
              </a:tblGrid>
              <a:tr h="226577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414838" y="5949280"/>
            <a:ext cx="62237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Котиться колобок по доріжці.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23528" y="3861386"/>
            <a:ext cx="1980000" cy="1980000"/>
            <a:chOff x="312215" y="3861387"/>
            <a:chExt cx="1880272" cy="1823443"/>
          </a:xfrm>
        </p:grpSpPr>
        <p:sp>
          <p:nvSpPr>
            <p:cNvPr id="19" name="Полилиния 18"/>
            <p:cNvSpPr/>
            <p:nvPr/>
          </p:nvSpPr>
          <p:spPr>
            <a:xfrm>
              <a:off x="1468149" y="3874489"/>
              <a:ext cx="451459" cy="451459"/>
            </a:xfrm>
            <a:custGeom>
              <a:avLst/>
              <a:gdLst>
                <a:gd name="connsiteX0" fmla="*/ 0 w 451459"/>
                <a:gd name="connsiteY0" fmla="*/ 0 h 451459"/>
                <a:gd name="connsiteX1" fmla="*/ 451459 w 451459"/>
                <a:gd name="connsiteY1" fmla="*/ 0 h 451459"/>
                <a:gd name="connsiteX2" fmla="*/ 451459 w 451459"/>
                <a:gd name="connsiteY2" fmla="*/ 451459 h 451459"/>
                <a:gd name="connsiteX3" fmla="*/ 0 w 451459"/>
                <a:gd name="connsiteY3" fmla="*/ 451459 h 451459"/>
                <a:gd name="connsiteX4" fmla="*/ 0 w 451459"/>
                <a:gd name="connsiteY4" fmla="*/ 0 h 4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59" h="451459">
                  <a:moveTo>
                    <a:pt x="0" y="0"/>
                  </a:moveTo>
                  <a:lnTo>
                    <a:pt x="451459" y="0"/>
                  </a:lnTo>
                  <a:lnTo>
                    <a:pt x="451459" y="451459"/>
                  </a:lnTo>
                  <a:lnTo>
                    <a:pt x="0" y="4514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kern="1200"/>
            </a:p>
          </p:txBody>
        </p:sp>
        <p:sp>
          <p:nvSpPr>
            <p:cNvPr id="20" name="Круговая стрелка 19"/>
            <p:cNvSpPr/>
            <p:nvPr/>
          </p:nvSpPr>
          <p:spPr>
            <a:xfrm>
              <a:off x="405809" y="3861387"/>
              <a:ext cx="1693084" cy="1693084"/>
            </a:xfrm>
            <a:prstGeom prst="circularArrow">
              <a:avLst>
                <a:gd name="adj1" fmla="val 5200"/>
                <a:gd name="adj2" fmla="val 335877"/>
                <a:gd name="adj3" fmla="val 21293390"/>
                <a:gd name="adj4" fmla="val 19766109"/>
                <a:gd name="adj5" fmla="val 6066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1741028" y="4714324"/>
              <a:ext cx="451459" cy="451459"/>
            </a:xfrm>
            <a:custGeom>
              <a:avLst/>
              <a:gdLst>
                <a:gd name="connsiteX0" fmla="*/ 0 w 451459"/>
                <a:gd name="connsiteY0" fmla="*/ 0 h 451459"/>
                <a:gd name="connsiteX1" fmla="*/ 451459 w 451459"/>
                <a:gd name="connsiteY1" fmla="*/ 0 h 451459"/>
                <a:gd name="connsiteX2" fmla="*/ 451459 w 451459"/>
                <a:gd name="connsiteY2" fmla="*/ 451459 h 451459"/>
                <a:gd name="connsiteX3" fmla="*/ 0 w 451459"/>
                <a:gd name="connsiteY3" fmla="*/ 451459 h 451459"/>
                <a:gd name="connsiteX4" fmla="*/ 0 w 451459"/>
                <a:gd name="connsiteY4" fmla="*/ 0 h 4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59" h="451459">
                  <a:moveTo>
                    <a:pt x="0" y="0"/>
                  </a:moveTo>
                  <a:lnTo>
                    <a:pt x="451459" y="0"/>
                  </a:lnTo>
                  <a:lnTo>
                    <a:pt x="451459" y="451459"/>
                  </a:lnTo>
                  <a:lnTo>
                    <a:pt x="0" y="4514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kern="1200"/>
            </a:p>
          </p:txBody>
        </p:sp>
        <p:sp>
          <p:nvSpPr>
            <p:cNvPr id="22" name="Круговая стрелка 21"/>
            <p:cNvSpPr/>
            <p:nvPr/>
          </p:nvSpPr>
          <p:spPr>
            <a:xfrm>
              <a:off x="405809" y="3861387"/>
              <a:ext cx="1693084" cy="1693084"/>
            </a:xfrm>
            <a:prstGeom prst="circularArrow">
              <a:avLst>
                <a:gd name="adj1" fmla="val 5200"/>
                <a:gd name="adj2" fmla="val 335877"/>
                <a:gd name="adj3" fmla="val 4014852"/>
                <a:gd name="adj4" fmla="val 2253291"/>
                <a:gd name="adj5" fmla="val 6066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1026622" y="5233371"/>
              <a:ext cx="451459" cy="451459"/>
            </a:xfrm>
            <a:custGeom>
              <a:avLst/>
              <a:gdLst>
                <a:gd name="connsiteX0" fmla="*/ 0 w 451459"/>
                <a:gd name="connsiteY0" fmla="*/ 0 h 451459"/>
                <a:gd name="connsiteX1" fmla="*/ 451459 w 451459"/>
                <a:gd name="connsiteY1" fmla="*/ 0 h 451459"/>
                <a:gd name="connsiteX2" fmla="*/ 451459 w 451459"/>
                <a:gd name="connsiteY2" fmla="*/ 451459 h 451459"/>
                <a:gd name="connsiteX3" fmla="*/ 0 w 451459"/>
                <a:gd name="connsiteY3" fmla="*/ 451459 h 451459"/>
                <a:gd name="connsiteX4" fmla="*/ 0 w 451459"/>
                <a:gd name="connsiteY4" fmla="*/ 0 h 4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59" h="451459">
                  <a:moveTo>
                    <a:pt x="0" y="0"/>
                  </a:moveTo>
                  <a:lnTo>
                    <a:pt x="451459" y="0"/>
                  </a:lnTo>
                  <a:lnTo>
                    <a:pt x="451459" y="451459"/>
                  </a:lnTo>
                  <a:lnTo>
                    <a:pt x="0" y="4514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kern="1200"/>
            </a:p>
          </p:txBody>
        </p:sp>
        <p:sp>
          <p:nvSpPr>
            <p:cNvPr id="24" name="Круговая стрелка 23"/>
            <p:cNvSpPr/>
            <p:nvPr/>
          </p:nvSpPr>
          <p:spPr>
            <a:xfrm>
              <a:off x="405809" y="3861387"/>
              <a:ext cx="1693084" cy="1693084"/>
            </a:xfrm>
            <a:prstGeom prst="circularArrow">
              <a:avLst>
                <a:gd name="adj1" fmla="val 5200"/>
                <a:gd name="adj2" fmla="val 335877"/>
                <a:gd name="adj3" fmla="val 8210832"/>
                <a:gd name="adj4" fmla="val 6449272"/>
                <a:gd name="adj5" fmla="val 6066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312215" y="4714324"/>
              <a:ext cx="451459" cy="451459"/>
            </a:xfrm>
            <a:custGeom>
              <a:avLst/>
              <a:gdLst>
                <a:gd name="connsiteX0" fmla="*/ 0 w 451459"/>
                <a:gd name="connsiteY0" fmla="*/ 0 h 451459"/>
                <a:gd name="connsiteX1" fmla="*/ 451459 w 451459"/>
                <a:gd name="connsiteY1" fmla="*/ 0 h 451459"/>
                <a:gd name="connsiteX2" fmla="*/ 451459 w 451459"/>
                <a:gd name="connsiteY2" fmla="*/ 451459 h 451459"/>
                <a:gd name="connsiteX3" fmla="*/ 0 w 451459"/>
                <a:gd name="connsiteY3" fmla="*/ 451459 h 451459"/>
                <a:gd name="connsiteX4" fmla="*/ 0 w 451459"/>
                <a:gd name="connsiteY4" fmla="*/ 0 h 4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59" h="451459">
                  <a:moveTo>
                    <a:pt x="0" y="0"/>
                  </a:moveTo>
                  <a:lnTo>
                    <a:pt x="451459" y="0"/>
                  </a:lnTo>
                  <a:lnTo>
                    <a:pt x="451459" y="451459"/>
                  </a:lnTo>
                  <a:lnTo>
                    <a:pt x="0" y="4514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kern="1200"/>
            </a:p>
          </p:txBody>
        </p:sp>
        <p:sp>
          <p:nvSpPr>
            <p:cNvPr id="26" name="Круговая стрелка 25"/>
            <p:cNvSpPr/>
            <p:nvPr/>
          </p:nvSpPr>
          <p:spPr>
            <a:xfrm>
              <a:off x="405809" y="3861387"/>
              <a:ext cx="1693084" cy="1693084"/>
            </a:xfrm>
            <a:prstGeom prst="circularArrow">
              <a:avLst>
                <a:gd name="adj1" fmla="val 5200"/>
                <a:gd name="adj2" fmla="val 335877"/>
                <a:gd name="adj3" fmla="val 12298014"/>
                <a:gd name="adj4" fmla="val 10770733"/>
                <a:gd name="adj5" fmla="val 6066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585094" y="3874489"/>
              <a:ext cx="451459" cy="451459"/>
            </a:xfrm>
            <a:custGeom>
              <a:avLst/>
              <a:gdLst>
                <a:gd name="connsiteX0" fmla="*/ 0 w 451459"/>
                <a:gd name="connsiteY0" fmla="*/ 0 h 451459"/>
                <a:gd name="connsiteX1" fmla="*/ 451459 w 451459"/>
                <a:gd name="connsiteY1" fmla="*/ 0 h 451459"/>
                <a:gd name="connsiteX2" fmla="*/ 451459 w 451459"/>
                <a:gd name="connsiteY2" fmla="*/ 451459 h 451459"/>
                <a:gd name="connsiteX3" fmla="*/ 0 w 451459"/>
                <a:gd name="connsiteY3" fmla="*/ 451459 h 451459"/>
                <a:gd name="connsiteX4" fmla="*/ 0 w 451459"/>
                <a:gd name="connsiteY4" fmla="*/ 0 h 4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59" h="451459">
                  <a:moveTo>
                    <a:pt x="0" y="0"/>
                  </a:moveTo>
                  <a:lnTo>
                    <a:pt x="451459" y="0"/>
                  </a:lnTo>
                  <a:lnTo>
                    <a:pt x="451459" y="451459"/>
                  </a:lnTo>
                  <a:lnTo>
                    <a:pt x="0" y="4514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kern="1200"/>
            </a:p>
          </p:txBody>
        </p:sp>
        <p:sp>
          <p:nvSpPr>
            <p:cNvPr id="28" name="Круговая стрелка 27"/>
            <p:cNvSpPr/>
            <p:nvPr/>
          </p:nvSpPr>
          <p:spPr>
            <a:xfrm>
              <a:off x="405809" y="3861387"/>
              <a:ext cx="1693084" cy="1693084"/>
            </a:xfrm>
            <a:prstGeom prst="circularArrow">
              <a:avLst>
                <a:gd name="adj1" fmla="val 5200"/>
                <a:gd name="adj2" fmla="val 335877"/>
                <a:gd name="adj3" fmla="val 16865840"/>
                <a:gd name="adj4" fmla="val 15198283"/>
                <a:gd name="adj5" fmla="val 6066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30822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788024" y="4336958"/>
            <a:ext cx="1323176" cy="892242"/>
          </a:xfrm>
          <a:prstGeom prst="rect">
            <a:avLst/>
          </a:prstGeom>
          <a:noFill/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4939112" y="4787554"/>
            <a:ext cx="1036952" cy="0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7"/>
          <a:stretch/>
        </p:blipFill>
        <p:spPr bwMode="auto">
          <a:xfrm>
            <a:off x="6607348" y="4230822"/>
            <a:ext cx="1749252" cy="104760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na\Desktop\Бе111з имен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6584"/>
              </p:ext>
            </p:extLst>
          </p:nvPr>
        </p:nvGraphicFramePr>
        <p:xfrm>
          <a:off x="179510" y="260648"/>
          <a:ext cx="8712970" cy="2265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42594"/>
                <a:gridCol w="1742594"/>
                <a:gridCol w="1742594"/>
                <a:gridCol w="1742594"/>
                <a:gridCol w="1742594"/>
              </a:tblGrid>
              <a:tr h="226577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45419" y="2636912"/>
            <a:ext cx="68829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доріжці колобок зустрів зайчика.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32342"/>
              </p:ext>
            </p:extLst>
          </p:nvPr>
        </p:nvGraphicFramePr>
        <p:xfrm>
          <a:off x="179510" y="3611502"/>
          <a:ext cx="8712972" cy="2265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52162"/>
                <a:gridCol w="1452162"/>
                <a:gridCol w="1452162"/>
                <a:gridCol w="1452162"/>
                <a:gridCol w="1452162"/>
                <a:gridCol w="1452162"/>
              </a:tblGrid>
              <a:tr h="226577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B9F0FD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1560" y="6021288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«Колобок, колобок, сядь мені на носок».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96824"/>
            <a:ext cx="828000" cy="648000"/>
          </a:xfrm>
          <a:prstGeom prst="rect">
            <a:avLst/>
          </a:prstGeom>
          <a:noFill/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7536" y="759070"/>
            <a:ext cx="396000" cy="396000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5"/>
          <a:stretch/>
        </p:blipFill>
        <p:spPr bwMode="auto">
          <a:xfrm>
            <a:off x="2051720" y="941233"/>
            <a:ext cx="1461840" cy="104760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94366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Users\Anna\Desktop\1017803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97" y="759071"/>
            <a:ext cx="1520875" cy="122977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nna\Desktop\КАЗКА1\КОЛОБОК\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717" y="332657"/>
            <a:ext cx="1255739" cy="20882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2248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080"/>
            <a:ext cx="1080120" cy="104695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Anna\Desktop\fotolia_17717818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4196"/>
            <a:ext cx="847731" cy="209106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4" y="4201331"/>
            <a:ext cx="914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 descr="C:\Users\Anna\Desktop\x_0156af8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086" flipH="1">
            <a:off x="7490147" y="4540584"/>
            <a:ext cx="1348474" cy="73263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3347864" y="3873416"/>
            <a:ext cx="936104" cy="1715824"/>
            <a:chOff x="3347864" y="3972568"/>
            <a:chExt cx="845016" cy="165551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Куб 16"/>
            <p:cNvSpPr/>
            <p:nvPr/>
          </p:nvSpPr>
          <p:spPr>
            <a:xfrm>
              <a:off x="3737873" y="5196032"/>
              <a:ext cx="448626" cy="432048"/>
            </a:xfrm>
            <a:prstGeom prst="cube">
              <a:avLst/>
            </a:prstGeom>
            <a:solidFill>
              <a:srgbClr val="969696"/>
            </a:solidFill>
            <a:ln w="3175">
              <a:solidFill>
                <a:srgbClr val="66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747" name="Picture 3" descr="C:\Users\Anna\Desktop\человечки\Без им54564654ен8888и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972568"/>
              <a:ext cx="845016" cy="161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09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541" y="1826300"/>
            <a:ext cx="808289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«Казкова математика»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8583" y="2907546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вчити відтворювати сюжетну лінію твору за допомогою геометричних моделей; співвідносити геометричні фігури з оточуючими предметами; закріплення знань про геометричні фігури, колір, величину;</a:t>
            </a:r>
            <a:r>
              <a:rPr lang="uk-UA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розвивати увагу, пам’ять, мислення.</a:t>
            </a:r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8463" y="2507436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молодший, середній</a:t>
            </a:r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344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6038"/>
            <a:ext cx="92122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Anna\Desktop\СХЕМЫ К КОЛОБКУ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7"/>
          <a:stretch/>
        </p:blipFill>
        <p:spPr bwMode="auto">
          <a:xfrm>
            <a:off x="6366853" y="635106"/>
            <a:ext cx="2339832" cy="23616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nna\Desktop\СХЕМЫ К КОЛОБКУ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2"/>
          <a:stretch/>
        </p:blipFill>
        <p:spPr bwMode="auto">
          <a:xfrm>
            <a:off x="467544" y="3540420"/>
            <a:ext cx="2329644" cy="23616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Anna\Desktop\СХЕМЫ К КОЛОБКУ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9"/>
          <a:stretch/>
        </p:blipFill>
        <p:spPr bwMode="auto">
          <a:xfrm>
            <a:off x="3438563" y="3564477"/>
            <a:ext cx="2342430" cy="23616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Anna\Desktop\СХЕМЫ К КОЛОБКУ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3"/>
          <a:stretch/>
        </p:blipFill>
        <p:spPr bwMode="auto">
          <a:xfrm>
            <a:off x="6372199" y="3541954"/>
            <a:ext cx="2330616" cy="23616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15374" y="642001"/>
            <a:ext cx="2332079" cy="2361038"/>
            <a:chOff x="515374" y="642001"/>
            <a:chExt cx="2332079" cy="2361038"/>
          </a:xfrm>
        </p:grpSpPr>
        <p:pic>
          <p:nvPicPr>
            <p:cNvPr id="12291" name="Picture 3" descr="C:\Users\Anna\Desktop\СХЕМЫ К КОЛОБКУ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32"/>
            <a:stretch/>
          </p:blipFill>
          <p:spPr bwMode="auto">
            <a:xfrm>
              <a:off x="515374" y="642001"/>
              <a:ext cx="2332079" cy="23610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Равнобедренный треугольник 1"/>
            <p:cNvSpPr/>
            <p:nvPr/>
          </p:nvSpPr>
          <p:spPr>
            <a:xfrm>
              <a:off x="611560" y="836712"/>
              <a:ext cx="1020806" cy="432048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38563" y="642000"/>
            <a:ext cx="2331888" cy="2361600"/>
            <a:chOff x="3438563" y="642000"/>
            <a:chExt cx="2331888" cy="2361600"/>
          </a:xfrm>
        </p:grpSpPr>
        <p:pic>
          <p:nvPicPr>
            <p:cNvPr id="12292" name="Picture 4" descr="C:\Users\Anna\Desktop\СХЕМЫ К КОЛОБКУ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55"/>
            <a:stretch/>
          </p:blipFill>
          <p:spPr bwMode="auto">
            <a:xfrm>
              <a:off x="3438563" y="642000"/>
              <a:ext cx="2331888" cy="23616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Равнобедренный треугольник 9"/>
            <p:cNvSpPr/>
            <p:nvPr/>
          </p:nvSpPr>
          <p:spPr>
            <a:xfrm>
              <a:off x="3510778" y="1340768"/>
              <a:ext cx="720080" cy="296416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566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0339" y="1844824"/>
            <a:ext cx="808289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«Казкові фігури»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53717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Вік</a:t>
            </a:r>
            <a:r>
              <a:rPr lang="ru-RU" sz="2000" b="1" u="sng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середній</a:t>
            </a:r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360" y="293728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вчити відтворювати сюжетну лінію твору за допомогою геометричних моделей, встановлювати причинно – наслідкові зв’язки; співвідносити геометричні фігури з оточуючими предметами; </a:t>
            </a:r>
            <a:r>
              <a:rPr lang="uk-UA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розвивати увагу, пам’ять, мислення.</a:t>
            </a:r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60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9213"/>
            <a:ext cx="921226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Anna\Desktop\СХЕМЫ К КОЛОБКУ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3" y="242344"/>
            <a:ext cx="8882453" cy="62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0393" y="1127193"/>
            <a:ext cx="714881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 «Четвертий - зайвий»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586" y="2148532"/>
            <a:ext cx="76432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формувати вміння 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відтворювати взаємозв’язки  між героями, знаходити невідповідності за змістом твору;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розвивати логічне мислення,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пам`ять, увагу.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59738" y="3198167"/>
            <a:ext cx="1527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 вправи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3930" y="3717032"/>
            <a:ext cx="7713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пропонує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дітям розглянути картинку з героями твору,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знайти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зайвого, пояснити свій вибір.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4586" y="1738239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молодший, середній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Anna\Desktop\КАЗКА1\0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1267"/>
            <a:ext cx="9212263" cy="69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41291"/>
            <a:ext cx="1457325" cy="143192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Anna\Desktop\КАЗКА1\КОЛОБОК\515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45" y="1925746"/>
            <a:ext cx="1753399" cy="34433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nna\Desktop\КАЗКА1\КОЛОБОК\545616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966" y="1608829"/>
            <a:ext cx="2472520" cy="407713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nna\Desktop\КАЗКА1\ТЕРЕМОК\2354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520280" cy="27840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1154"/>
            <a:ext cx="907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Якого казкового персонажу не було в казці «Колобок»?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rington4ik.info_sms_mag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2560" y="316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38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163" y="4441004"/>
            <a:ext cx="80920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середній</a:t>
            </a: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варіант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За сюжетними картинками скласти описову розповідь. 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варіант.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Розглянути мешканців сільського подвір’я та лісу, назвати їх, закріпити узагальнюючі поняття.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(При натисканні на картинку вона розгортається на повний </a:t>
            </a:r>
            <a:r>
              <a:rPr lang="uk-UA" sz="2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екран</a:t>
            </a:r>
            <a:r>
              <a:rPr lang="uk-UA" sz="2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</a:t>
            </a:r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варіант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нсценувати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ролями, відтворюючи характер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персонажів, інтонаційну виразність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мовлення.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408" y="2204864"/>
            <a:ext cx="80920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ранній, молодший</a:t>
            </a: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варіант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За сюжетними картинками розповісти казку. </a:t>
            </a:r>
          </a:p>
          <a:p>
            <a:pPr algn="just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варіант.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Розглянути сільське подвір’я , назвати свійських тварин та свійську птицю, добираючи до них відповідні звуконаслідувальні слова з відповідною інтонацією. </a:t>
            </a:r>
          </a:p>
          <a:p>
            <a:pPr algn="just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</a:t>
            </a:r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варіант. 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alt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</a:t>
            </a:r>
            <a:r>
              <a:rPr lang="uk-UA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читає віршовані рядки, а </a:t>
            </a:r>
            <a:r>
              <a:rPr lang="uk-UA" alt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діти добирають</a:t>
            </a:r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alt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відповідні </a:t>
            </a:r>
            <a:r>
              <a:rPr lang="uk-UA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звуконаслідувальні слова з відповідною інтонацією</a:t>
            </a:r>
            <a:r>
              <a:rPr lang="uk-UA" alt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1988840"/>
            <a:ext cx="1546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 вправи:</a:t>
            </a:r>
            <a:endParaRPr lang="ru-RU" sz="2000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7311" y="36605"/>
            <a:ext cx="28965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</a:t>
            </a:r>
            <a:r>
              <a:rPr lang="ru-RU" sz="1600" b="1" u="sng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Розмова</a:t>
            </a:r>
            <a:endParaRPr lang="ru-RU" sz="1600" b="1" u="sng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 подвір´ї курочка</a:t>
            </a:r>
          </a:p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</a:t>
            </a:r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 – ко - ко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</a:t>
            </a:r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Гав – гав – гав -</a:t>
            </a:r>
            <a:endParaRPr lang="ru-RU" sz="16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Із будинку їй Рябко.</a:t>
            </a:r>
          </a:p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</a:t>
            </a:r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Му-у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 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корівка додає з хліва</a:t>
            </a:r>
          </a:p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Няв – няв - няв 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Коток з сіней співа.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93203"/>
            <a:ext cx="19442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Хто</a:t>
            </a:r>
            <a:r>
              <a:rPr lang="ru-RU" sz="16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як </a:t>
            </a:r>
            <a:r>
              <a:rPr lang="ru-RU" sz="1600" b="1" u="sng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кричить</a:t>
            </a:r>
            <a:endParaRPr lang="ru-RU" sz="1600" b="1" u="sng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 - куріку</a:t>
            </a:r>
            <a:endParaRPr lang="ru-RU" sz="16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Став на горбку</a:t>
            </a:r>
          </a:p>
          <a:p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Кудах </a:t>
            </a:r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так - тах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Знеслась в кущах</a:t>
            </a:r>
          </a:p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Піть – піть - піть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Нас не ловить!</a:t>
            </a:r>
          </a:p>
          <a:p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Няв-няв-няв</a:t>
            </a:r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339424"/>
            <a:ext cx="1775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Мишку </a:t>
            </a:r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спіймав.</a:t>
            </a:r>
          </a:p>
          <a:p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Гав-гав-гав!</a:t>
            </a: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Кота злякав.</a:t>
            </a:r>
          </a:p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Му – му - му !</a:t>
            </a:r>
            <a:endParaRPr lang="ru-RU" sz="16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ru-RU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Молока кому?</a:t>
            </a:r>
          </a:p>
          <a:p>
            <a:r>
              <a:rPr lang="ru-RU" sz="16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Р</a:t>
            </a:r>
            <a:r>
              <a:rPr lang="ru-RU" sz="16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Чумака</a:t>
            </a:r>
          </a:p>
        </p:txBody>
      </p:sp>
    </p:spTree>
    <p:extLst>
      <p:ext uri="{BB962C8B-B14F-4D97-AF65-F5344CB8AC3E}">
        <p14:creationId xmlns:p14="http://schemas.microsoft.com/office/powerpoint/2010/main" val="23318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a\Desktop\КАЗКА1\1262303,+6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na\Desktop\КАЗКА1\КОЛОБОК\626+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30" y="1610954"/>
            <a:ext cx="2376264" cy="33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na\Desktop\КАЗКА1\КОЛОБОК\5155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899" y="1646685"/>
            <a:ext cx="1656184" cy="32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nna\Desktop\КАЗКА1\КОЛОБОК\688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1222555"/>
            <a:ext cx="2520280" cy="37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nna\Desktop\КАЗКА1\КОЛОБОК\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1725438"/>
            <a:ext cx="2048843" cy="34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05659" y="236113"/>
            <a:ext cx="699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Кого із героїв казки колобок не зустрів у лісі?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rington4ik.info_sms_mag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3104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127193"/>
            <a:ext cx="716574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 «Знайди відмінності»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586" y="2132856"/>
            <a:ext cx="7643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розвивати вміння порівнювати картинки, встановлювати їх схожість і відмінність (чим ці предмети схожі і чим відрізняються і т. д.); розвивати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увагу, мислення,  уяву, пам’ять, зв’язне мовлення.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7483" y="3174502"/>
            <a:ext cx="1527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 вправи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179" y="3861048"/>
            <a:ext cx="7713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пропонує дітям спочатку розглянути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картинки та порівняти їх та пояснити чим вони схожі, чим відрізняються.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4586" y="1738239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середній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nna\Desktop\КАЗКА1\1262303,+6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 r="-1"/>
          <a:stretch/>
        </p:blipFill>
        <p:spPr bwMode="auto">
          <a:xfrm>
            <a:off x="-36512" y="0"/>
            <a:ext cx="4505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na\Desktop\КАЗКА1\1262303,+6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 r="-1"/>
          <a:stretch/>
        </p:blipFill>
        <p:spPr bwMode="auto">
          <a:xfrm>
            <a:off x="4675502" y="0"/>
            <a:ext cx="450501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nna\Desktop\КАЗКА1\626+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3270965"/>
            <a:ext cx="2237432" cy="31742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88" y="5644877"/>
            <a:ext cx="897564" cy="8804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Anna\Desktop\КАЗКА1\КОЛОБОК\derev15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/>
          <a:stretch/>
        </p:blipFill>
        <p:spPr bwMode="auto">
          <a:xfrm>
            <a:off x="4675502" y="59482"/>
            <a:ext cx="2926986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71" b="53314"/>
          <a:stretch/>
        </p:blipFill>
        <p:spPr bwMode="auto">
          <a:xfrm>
            <a:off x="6986861" y="5673245"/>
            <a:ext cx="2193652" cy="92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nna\Desktop\КАЗКА1\0_7f3df_e126c416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71" b="53314"/>
          <a:stretch/>
        </p:blipFill>
        <p:spPr bwMode="auto">
          <a:xfrm>
            <a:off x="2277566" y="5673245"/>
            <a:ext cx="2193652" cy="92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Anna\Desktop\КАЗКА1\КОЛОБОК\11961775-Poppy-and-Camomile-design-elements-Stock-Vector-floral-flower-bord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27" y="5409568"/>
            <a:ext cx="503604" cy="9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nna\Desktop\КАЗКА1\КОЛОБОК\derev15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/>
          <a:stretch/>
        </p:blipFill>
        <p:spPr bwMode="auto">
          <a:xfrm>
            <a:off x="-11170" y="102989"/>
            <a:ext cx="2926986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http://www.precut.nl/afbeeldingen-vlinders/vlinder2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3281">
            <a:off x="542809" y="3470973"/>
            <a:ext cx="474267" cy="4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nna\Desktop\КАЗКА1\626+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3140968"/>
            <a:ext cx="2237432" cy="31742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C:\Users\Anna\Desktop\КАЗКА1\Без им516520ени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19008"/>
            <a:ext cx="899124" cy="8820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http://wiki.udmteach.ru/images/archive/9/9a/20160303102419!Red-app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9" y="620688"/>
            <a:ext cx="31845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wiki.udmteach.ru/images/archive/9/9a/20160303102419!Red-app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59" y="800708"/>
            <a:ext cx="31845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wiki.udmteach.ru/images/archive/9/9a/20160303102419!Red-app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4" y="1546015"/>
            <a:ext cx="31845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wiki.udmteach.ru/images/archive/9/9a/20160303102419!Red-app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53" y="2132856"/>
            <a:ext cx="31845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wiki.udmteach.ru/images/archive/9/9a/20160303102419!Red-app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14" y="1726035"/>
            <a:ext cx="31845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wiki.udmteach.ru/images/archive/9/9a/20160303102419!Red-app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68" y="1365995"/>
            <a:ext cx="31845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383789"/>
            <a:ext cx="547260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Дякуємо</a:t>
            </a:r>
          </a:p>
          <a:p>
            <a:pPr algn="ctr"/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за</a:t>
            </a:r>
            <a:r>
              <a:rPr lang="uk-UA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увагу!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8371" name="Picture 3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800" y="3645024"/>
            <a:ext cx="1663462" cy="1631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15287 L 0.17882 0.0148 L 0.30139 0.10407 L 0.41337 0.16374 L 0.54323 0.20745 L 0.64045 0.22341 L 0.71927 0.22734 L 0.79271 0.21554 L 0.85538 0.19172 L 0.91337 0.15796 L 1.02535 0.04464 L 1.04323 0.02058 L 1.02691 0.00671 L 0.94931 -0.00925 L 0.9 -0.00925 L 0.85243 0.00879 L 0.81945 0.02868 L 0.79115 0.05643 L 0.76406 0.09413 L 0.74028 0.14385 L 0.72847 0.18779 L 0.72084 0.2315 L 0.70313 0.17183 L 0.6717 0.09829 L 0.65226 0.06452 L 0.62361 0.03469 L 0.59688 0.02058 L 0.54618 0.01272 L 0.49688 0.0148 L 0.4658 0.0266 L 0.42084 0.07424 L 0.38507 0.14593 L 0.36875 0.17576 L 0.34462 0.20745 L 0.30452 0.23543 L 0.24913 0.22734 L 0.23299 0.20953 L 0.2165 0.16975 L 0.21198 0.12396 L 0.22257 0.07632 L 0.2375 0.04464 L 0.25382 0.02475 L 0.28368 -0.00116 L 0.33125 -0.02498 " pathEditMode="relative" rAng="0" ptsTypes="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58" y="194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18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9394"/>
            <a:ext cx="7291214" cy="64899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9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350"/>
            <a:ext cx="7477300" cy="66549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8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3" name="Picture 1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2" y="-12013"/>
            <a:ext cx="7614196" cy="684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5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875"/>
            <a:ext cx="7599313" cy="660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3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500316" cy="658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873481" cy="65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6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18064"/>
          <a:stretch/>
        </p:blipFill>
        <p:spPr bwMode="auto">
          <a:xfrm>
            <a:off x="3305614" y="-27128"/>
            <a:ext cx="2575603" cy="2304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r="24648"/>
          <a:stretch/>
        </p:blipFill>
        <p:spPr bwMode="auto">
          <a:xfrm>
            <a:off x="6210377" y="-1"/>
            <a:ext cx="2526014" cy="225560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r="20291"/>
          <a:stretch/>
        </p:blipFill>
        <p:spPr bwMode="auto">
          <a:xfrm>
            <a:off x="3305615" y="2277128"/>
            <a:ext cx="2562529" cy="2304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r="17572"/>
          <a:stretch/>
        </p:blipFill>
        <p:spPr bwMode="auto">
          <a:xfrm>
            <a:off x="479617" y="4581384"/>
            <a:ext cx="2580215" cy="2304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r="13326"/>
          <a:stretch/>
        </p:blipFill>
        <p:spPr bwMode="auto">
          <a:xfrm>
            <a:off x="3318689" y="4581384"/>
            <a:ext cx="2562529" cy="2304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21509"/>
          <a:stretch/>
        </p:blipFill>
        <p:spPr bwMode="auto">
          <a:xfrm>
            <a:off x="6210377" y="4554000"/>
            <a:ext cx="2526014" cy="2304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467832" y="2277128"/>
            <a:ext cx="2592000" cy="2304000"/>
            <a:chOff x="827584" y="-24765"/>
            <a:chExt cx="7701682" cy="693223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827584" y="-24765"/>
              <a:ext cx="7701682" cy="6932232"/>
              <a:chOff x="827584" y="-24765"/>
              <a:chExt cx="7701682" cy="6932232"/>
            </a:xfrm>
          </p:grpSpPr>
          <p:grpSp>
            <p:nvGrpSpPr>
              <p:cNvPr id="46" name="Группа 45"/>
              <p:cNvGrpSpPr/>
              <p:nvPr/>
            </p:nvGrpSpPr>
            <p:grpSpPr>
              <a:xfrm>
                <a:off x="827584" y="-24765"/>
                <a:ext cx="7701682" cy="6932232"/>
                <a:chOff x="827584" y="-24765"/>
                <a:chExt cx="7701682" cy="6932232"/>
              </a:xfrm>
            </p:grpSpPr>
            <p:grpSp>
              <p:nvGrpSpPr>
                <p:cNvPr id="48" name="Группа 47"/>
                <p:cNvGrpSpPr/>
                <p:nvPr/>
              </p:nvGrpSpPr>
              <p:grpSpPr>
                <a:xfrm>
                  <a:off x="827584" y="-24765"/>
                  <a:ext cx="7701682" cy="6932232"/>
                  <a:chOff x="827584" y="-24765"/>
                  <a:chExt cx="7701682" cy="6932232"/>
                </a:xfrm>
              </p:grpSpPr>
              <p:grpSp>
                <p:nvGrpSpPr>
                  <p:cNvPr id="51" name="Группа 50"/>
                  <p:cNvGrpSpPr/>
                  <p:nvPr/>
                </p:nvGrpSpPr>
                <p:grpSpPr>
                  <a:xfrm>
                    <a:off x="827584" y="-24765"/>
                    <a:ext cx="7701682" cy="6932232"/>
                    <a:chOff x="827584" y="-24765"/>
                    <a:chExt cx="7701682" cy="6932232"/>
                  </a:xfrm>
                </p:grpSpPr>
                <p:pic>
                  <p:nvPicPr>
                    <p:cNvPr id="61" name="Picture 7">
                      <a:hlinkClick r:id="rId15" action="ppaction://hlinksldjump"/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492" r="20044"/>
                    <a:stretch/>
                  </p:blipFill>
                  <p:spPr bwMode="auto">
                    <a:xfrm>
                      <a:off x="827584" y="-24765"/>
                      <a:ext cx="7701682" cy="69322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62" name="Группа 61"/>
                    <p:cNvGrpSpPr/>
                    <p:nvPr/>
                  </p:nvGrpSpPr>
                  <p:grpSpPr>
                    <a:xfrm>
                      <a:off x="866477" y="5278921"/>
                      <a:ext cx="5860296" cy="1318628"/>
                      <a:chOff x="866477" y="5278921"/>
                      <a:chExt cx="5860296" cy="1318628"/>
                    </a:xfrm>
                  </p:grpSpPr>
                  <p:pic>
                    <p:nvPicPr>
                      <p:cNvPr id="63" name="Picture 2" descr="http://www.trifuzol.com/wp-content/uploads/2015/10/chiken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77" y="5278921"/>
                        <a:ext cx="1329259" cy="1030399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4" name="Picture 4" descr="http://img1.liveinternet.ru/images/attach/c/7/98/669/98669433_kimla_ld_el__11_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3" y="6016162"/>
                        <a:ext cx="426580" cy="437174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5" name="Picture 10" descr="http://img-fotki.yandex.ru/get/5505/ladyo2004.1eb/0_5a6f3_ace89353_S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8088" y="5722868"/>
                        <a:ext cx="839461" cy="805883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6" name="Picture 8" descr="http://img-fotki.yandex.ru/get/4407/valenta-mog.17b/0_75d4e_8d6e0803_L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1154" y="6089363"/>
                        <a:ext cx="499039" cy="508186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52" name="Группа 51"/>
                  <p:cNvGrpSpPr/>
                  <p:nvPr/>
                </p:nvGrpSpPr>
                <p:grpSpPr>
                  <a:xfrm>
                    <a:off x="6107549" y="2591917"/>
                    <a:ext cx="2413701" cy="3304403"/>
                    <a:chOff x="6107549" y="2591917"/>
                    <a:chExt cx="2413701" cy="3304403"/>
                  </a:xfrm>
                </p:grpSpPr>
                <p:pic>
                  <p:nvPicPr>
                    <p:cNvPr id="53" name="Picture 14" descr="http://www.svinovod-torg.ru/images/bolezni-svinej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6726773" y="2591917"/>
                      <a:ext cx="931161" cy="74837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4" name="Picture 16" descr="http://clipart-db.ru/file_content/vector/animals_007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07549" y="2872528"/>
                      <a:ext cx="1987029" cy="198702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5" name="Picture 18" descr="C:\Users\Anna\Desktop\КАЗКА1\e6243746deec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804372" y="5226182"/>
                      <a:ext cx="1451966" cy="67013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6" name="Picture 32" descr="http://s2.pic4you.ru/allimage/y2013/08-27/12216/3754648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534"/>
                    <a:stretch/>
                  </p:blipFill>
                  <p:spPr bwMode="auto">
                    <a:xfrm>
                      <a:off x="6737698" y="2702524"/>
                      <a:ext cx="1783552" cy="17345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7" name="Picture 24" descr="http://us.123rf.com/450wm/isselee/isselee1303/isselee130300230/18179427-toggenburg-%D0%BA%D0%BE%D0%B7%D0%B0-%D0%BD%D0%B0-%D0%B1%D0%B5%D0%BB%D0%BE%D0%BC-%D1%84%D0%BE%D0%BD%D0%B5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60310" y="2917024"/>
                      <a:ext cx="1518429" cy="189803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8" name="Picture 17" descr="C:\Users\Anna\Desktop\Без имен2и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345032" y="3615706"/>
                      <a:ext cx="1311258" cy="11462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9" name="Picture 17" descr="C:\Users\Anna\Desktop\Без имен2и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40052"/>
                    <a:stretch/>
                  </p:blipFill>
                  <p:spPr bwMode="auto">
                    <a:xfrm>
                      <a:off x="7668344" y="3611981"/>
                      <a:ext cx="786074" cy="11462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0" name="Picture 18" descr="C:\Users\Anna\Desktop\КАЗКА1\e6243746deec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513483" y="4510341"/>
                      <a:ext cx="1665256" cy="76858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pic>
              <p:nvPicPr>
                <p:cNvPr id="49" name="Picture 20" descr="https://djekstorage.blob.core.windows.net/fermer-images/68/c7121de6-dc60-4be6-a016-82bd596b887c.png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9173" y="4725144"/>
                  <a:ext cx="1169155" cy="882712"/>
                </a:xfrm>
                <a:prstGeom prst="rect">
                  <a:avLst/>
                </a:prstGeom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2" descr="http://img-fotki.yandex.ru/get/5608/valenta-mog.17b/0_75d7d_ec2c0e9c_L.jpg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2747" y="5151881"/>
                  <a:ext cx="811003" cy="473626"/>
                </a:xfrm>
                <a:prstGeom prst="rect">
                  <a:avLst/>
                </a:prstGeom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7" name="Picture 2" descr="C:\Users\Anna\Desktop\КАЗКА1\e6243746deec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0276" y="5494268"/>
                <a:ext cx="990600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30" descr="http://www.playing-field.ru/img/2015/052008/2013180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84" y="3134999"/>
              <a:ext cx="784704" cy="84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http://img1.liveinternet.ru/images/attach/c/0/119/294/119294297_5177462_7513202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546" y="4797152"/>
              <a:ext cx="1241471" cy="114924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/>
          <p:cNvGrpSpPr/>
          <p:nvPr/>
        </p:nvGrpSpPr>
        <p:grpSpPr>
          <a:xfrm>
            <a:off x="6137028" y="2287537"/>
            <a:ext cx="2599363" cy="2304000"/>
            <a:chOff x="982346" y="0"/>
            <a:chExt cx="7478085" cy="6525344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1193364" y="0"/>
              <a:ext cx="7267067" cy="6525344"/>
              <a:chOff x="3851920" y="715168"/>
              <a:chExt cx="6624736" cy="5957703"/>
            </a:xfrm>
          </p:grpSpPr>
          <p:pic>
            <p:nvPicPr>
              <p:cNvPr id="84" name="Picture 9">
                <a:hlinkClick r:id="rId33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51" r="15719"/>
              <a:stretch/>
            </p:blipFill>
            <p:spPr bwMode="auto">
              <a:xfrm>
                <a:off x="3851920" y="715168"/>
                <a:ext cx="6624736" cy="59563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33" descr="C:\Users\Anna\Desktop\КАЗКА1\0_7f3df_e126c416_orig.png"/>
              <p:cNvPicPr>
                <a:picLocks noChangeAspect="1" noChangeArrowheads="1"/>
              </p:cNvPicPr>
              <p:nvPr/>
            </p:nvPicPr>
            <p:blipFill rotWithShape="1"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948"/>
              <a:stretch/>
            </p:blipFill>
            <p:spPr bwMode="auto">
              <a:xfrm>
                <a:off x="4505733" y="5877272"/>
                <a:ext cx="2527141" cy="795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" name="Picture 3" descr="C:\Users\Anna\Desktop\КАЗКА1\КОЛОБОК\true.jpg"/>
            <p:cNvPicPr>
              <a:picLocks noChangeAspect="1" noChangeArrowheads="1"/>
            </p:cNvPicPr>
            <p:nvPr/>
          </p:nvPicPr>
          <p:blipFill rotWithShape="1"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77" t="5148" b="70198"/>
            <a:stretch/>
          </p:blipFill>
          <p:spPr bwMode="auto">
            <a:xfrm>
              <a:off x="2627784" y="5772332"/>
              <a:ext cx="599059" cy="536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3" descr="C:\Users\Anna\Desktop\КАЗКА1\КОЛОБОК\true.jpg"/>
            <p:cNvPicPr>
              <a:picLocks noChangeAspect="1" noChangeArrowheads="1"/>
            </p:cNvPicPr>
            <p:nvPr/>
          </p:nvPicPr>
          <p:blipFill rotWithShape="1"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42" t="5148" r="51149" b="70198"/>
            <a:stretch/>
          </p:blipFill>
          <p:spPr bwMode="auto">
            <a:xfrm>
              <a:off x="6806534" y="4437112"/>
              <a:ext cx="342414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6089643"/>
              <a:ext cx="341313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5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127" y="4797152"/>
              <a:ext cx="341313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6" descr="C:\Users\Anna\Desktop\КАЗКА1\КОЛОБОК\true.jpg"/>
            <p:cNvPicPr>
              <a:picLocks noChangeAspect="1" noChangeArrowheads="1"/>
            </p:cNvPicPr>
            <p:nvPr/>
          </p:nvPicPr>
          <p:blipFill rotWithShape="1"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3" t="31923" r="25890" b="46870"/>
            <a:stretch/>
          </p:blipFill>
          <p:spPr bwMode="auto">
            <a:xfrm>
              <a:off x="1795991" y="5904096"/>
              <a:ext cx="471753" cy="389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625" y="3435433"/>
              <a:ext cx="256359" cy="20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9" descr="http://nachalo4ka.ru/wp-content/uploads/2014/09/babochka2.pn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7999">
              <a:off x="5431863" y="5420166"/>
              <a:ext cx="534451" cy="47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1" descr="http://img-fotki.yandex.ru/get/4131/16969765.100/0_6fc3e_353944e5_L.pn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9510">
              <a:off x="982346" y="5423785"/>
              <a:ext cx="992419" cy="46842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3" descr="http://png-images.ru/wp-content/uploads/2015/01/bee_PNG11.pn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101" y="5069654"/>
              <a:ext cx="879348" cy="540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5" descr="http://www.playcast.ru/uploads/2015/08/11/14647260.png"/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0" r="11389" b="8225"/>
            <a:stretch/>
          </p:blipFill>
          <p:spPr bwMode="auto">
            <a:xfrm>
              <a:off x="1497605" y="4617132"/>
              <a:ext cx="361111" cy="280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3" descr="http://www.akva-tera.cz/50203-home_default/robimaus-magnet-rohac.jpg"/>
            <p:cNvPicPr>
              <a:picLocks noChangeAspect="1" noChangeArrowheads="1"/>
            </p:cNvPicPr>
            <p:nvPr/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0801">
              <a:off x="7227990" y="4805669"/>
              <a:ext cx="514920" cy="417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5" descr="http://img-fotki.yandex.ru/get/6107/122121027.83/0_895b0_2d772f79_orig.png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032" y="6214331"/>
              <a:ext cx="543865" cy="235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7" descr="http://www.playcast.ru/uploads/2015/08/26/14821800.png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570" y="3071677"/>
              <a:ext cx="442552" cy="573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hlinkClick r:id="rId4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r="21178"/>
          <a:stretch/>
        </p:blipFill>
        <p:spPr bwMode="auto">
          <a:xfrm>
            <a:off x="466759" y="-27384"/>
            <a:ext cx="2593073" cy="23040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4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48" y="139112"/>
            <a:ext cx="7379168" cy="660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947"/>
            <a:ext cx="7319789" cy="659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8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7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414"/>
            <a:ext cx="7319789" cy="668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4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117193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вправляти дітей  в умінні відтворювати хід казки; розвивати</a:t>
            </a:r>
          </a:p>
          <a:p>
            <a:pPr lvl="0" algn="just"/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увагу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швидкість мислення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пам’ять,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мовленнєву активність.</a:t>
            </a:r>
          </a:p>
          <a:p>
            <a:pPr lvl="0" algn="just"/>
            <a:r>
              <a:rPr lang="uk-UA" sz="2000" b="1" u="sng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Матеріал: </a:t>
            </a:r>
            <a:r>
              <a:rPr lang="uk-UA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загадки про звірів.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56703"/>
            <a:ext cx="727280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Дидактична вправа «Відгадай героя казки»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5916" y="1988840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 вправи</a:t>
            </a:r>
            <a:r>
              <a:rPr lang="ru-RU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2400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9856" y="234888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пропонує дітям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прослухати загадку та дати відповідь. При правильній відповіді на екрані з’являється відповідний казковий герой.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689" y="785381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молодший, середній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26032" y="3198167"/>
            <a:ext cx="147591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Загадки: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563" y="3648191"/>
            <a:ext cx="3096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вухатий ваш дружок,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мене сірий кожушок,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Куций хвостик, довгі вуса,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усіх-усіх боюся.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(Заєць)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971630"/>
            <a:ext cx="30341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маленький, я вухатий,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Попелястий, волохатий.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стрибаю, я тікаю,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Дуже куций хвостик маю.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(Заєць)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60658" y="3659832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Куций хвіст і довгі ноги.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Уночі і вдень – тривоги.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Миру й спокою не знаю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І, злякавшись, утікаю.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(Заєць)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86400" y="4983271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боїться він морозів –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Цілу зиму спить в барлозі,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Влітку любить </a:t>
            </a:r>
            <a: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ед, ожину,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Смачну ягідку малину.</a:t>
            </a:r>
          </a:p>
          <a:p>
            <a:pPr algn="just"/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(Ведмідь)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610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377598"/>
            <a:ext cx="2939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Буркотливий, вайлуватий,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Ходить лісом він лахматий,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Одягнувся в кожушину,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Мед шукає і ожину.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(Ведмідь)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9688" y="332656"/>
            <a:ext cx="3150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Сірий, злющий і голодний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осінні дні холодні.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Пісню тягне, знай, свою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Разом з вітром: «У-у-у!» 			        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(Вовк)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4883" y="1656095"/>
            <a:ext cx="2939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полю  та лісу гасає,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Овечок хапає та всіх лякає.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        (Вовк)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1556792"/>
            <a:ext cx="2846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Влітку гуляє,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Взимку спочиває.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(Ведмідь)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520191"/>
            <a:ext cx="2962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Він в барлозі спить зимою,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 високою сосною,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коли прийде весна,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Прокидається від сну.</a:t>
            </a:r>
          </a:p>
          <a:p>
            <a:pPr algn="just"/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  (</a:t>
            </a:r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Ведмідь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50512" y="2520191"/>
            <a:ext cx="2781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темнім лісі проживає,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Довгий хвіст пухнастий має,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Їй на місці не сидиться.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зовуть її … 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(лисиця).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823988"/>
            <a:ext cx="2844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Хвіст пухнастий,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Хутро золотаве,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лісі живе,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селі кур краде.</a:t>
            </a:r>
          </a:p>
          <a:p>
            <a:pPr algn="just"/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(Лисиця)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66034" y="3654710"/>
            <a:ext cx="2910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Влітку наїдається,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Взимку висипляється.</a:t>
            </a:r>
          </a:p>
          <a:p>
            <a:pPr algn="just"/>
            <a:r>
              <a:rPr lang="uk-UA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(Ведмідь)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822520" y="4523636"/>
            <a:ext cx="2925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руда, низького зросту,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Хитра я і довгохвоста,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 курей я вельми ласа –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них таке смачненьке м’ясо.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Вовку – братику сестриця,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зовуть мене … </a:t>
            </a:r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(лисиця).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95143" y="5129897"/>
            <a:ext cx="31567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Прийшла вона з довгим віником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бесіду з нашим півником,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Схопила півня на обід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 й замела мітлою слід.</a:t>
            </a:r>
          </a:p>
          <a:p>
            <a:pPr algn="just"/>
            <a:r>
              <a:rPr lang="uk-UA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(Лисиця)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451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a\Desktop\КАЗКА1\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na\Desktop\КАЗКА1\КОЛОБОК\Без им516520ен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3985985"/>
            <a:ext cx="1553046" cy="1523467"/>
          </a:xfrm>
          <a:prstGeom prst="rect">
            <a:avLst/>
          </a:prstGeom>
          <a:noFill/>
          <a:effectLst>
            <a:outerShdw blurRad="88900" dist="38100" dir="6900000" sx="101000" sy="101000" algn="t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na\Desktop\КАЗКА1\КОЛОБОК\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57636"/>
            <a:ext cx="1899989" cy="3159596"/>
          </a:xfrm>
          <a:prstGeom prst="rect">
            <a:avLst/>
          </a:prstGeom>
          <a:noFill/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na\Desktop\КАЗКА1\КОЛОБОК\21+6+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34" y="1412776"/>
            <a:ext cx="3130783" cy="43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nna\Desktop\КАЗКА1\КОЛОБОК\688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1196752"/>
            <a:ext cx="3067209" cy="46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nna\Desktop\КАЗКА1\КОЛОБОК\626+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960" y="1412777"/>
            <a:ext cx="3072408" cy="43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33117E-6 L 0.46459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0087" y="2613391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Хід:</a:t>
            </a:r>
            <a:endParaRPr lang="ru-RU" sz="20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5023" y="3284984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 пропонує дітям спочатку розглянути зображення окремих мнемоквадратів та назвати відповідні дії 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(пояснюючи окремі позначки)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прослухати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вірш за мнемотаблицею та вивчити його. Після цього дітям дається 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завдання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повторити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повний зміст вірша;</a:t>
            </a:r>
          </a:p>
          <a:p>
            <a:pPr algn="just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завдання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відтворити вірш,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додаючи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пропущені слова. </a:t>
            </a:r>
            <a:endParaRPr lang="uk-UA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завдання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самостійно розповісти вірш по мнемотаблиці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без мовного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супроводу.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923" y="260648"/>
            <a:ext cx="4680145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Мнемотаблиця «Колобок»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5023" y="1301942"/>
            <a:ext cx="78765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u="sng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Мета: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вчити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дітей за допомогою мнемотаблиці             запам’ятовувати порядок слів у реченні та промовляти послідовно рядки вірша; розвивати 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увагу,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мислення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пам’ять, 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зв’язне            мовлення</a:t>
            </a:r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901832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Вік: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середній, старший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099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2122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КОЛОБОК ВИДЕО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88183"/>
            <a:ext cx="8964488" cy="67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14751</TotalTime>
  <Words>1310</Words>
  <Application>Microsoft Office PowerPoint</Application>
  <PresentationFormat>Экран (4:3)</PresentationFormat>
  <Paragraphs>192</Paragraphs>
  <Slides>42</Slides>
  <Notes>1</Notes>
  <HiddenSlides>9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767</cp:revision>
  <dcterms:created xsi:type="dcterms:W3CDTF">2016-05-01T11:38:17Z</dcterms:created>
  <dcterms:modified xsi:type="dcterms:W3CDTF">2020-03-19T09:44:12Z</dcterms:modified>
</cp:coreProperties>
</file>